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61" r:id="rId3"/>
    <p:sldId id="257" r:id="rId4"/>
    <p:sldId id="259" r:id="rId5"/>
    <p:sldId id="258" r:id="rId6"/>
    <p:sldId id="263" r:id="rId7"/>
    <p:sldId id="264" r:id="rId8"/>
    <p:sldId id="267" r:id="rId9"/>
    <p:sldId id="265" r:id="rId10"/>
    <p:sldId id="266" r:id="rId11"/>
    <p:sldId id="268" r:id="rId12"/>
    <p:sldId id="262" r:id="rId13"/>
    <p:sldId id="271" r:id="rId14"/>
    <p:sldId id="260" r:id="rId15"/>
    <p:sldId id="270" r:id="rId16"/>
    <p:sldId id="273" r:id="rId17"/>
    <p:sldId id="274" r:id="rId18"/>
    <p:sldId id="269" r:id="rId19"/>
    <p:sldId id="275" r:id="rId20"/>
    <p:sldId id="276" r:id="rId21"/>
    <p:sldId id="272" r:id="rId22"/>
    <p:sldId id="277" r:id="rId23"/>
    <p:sldId id="281" r:id="rId24"/>
    <p:sldId id="280" r:id="rId25"/>
    <p:sldId id="283" r:id="rId26"/>
    <p:sldId id="284" r:id="rId27"/>
    <p:sldId id="279" r:id="rId28"/>
    <p:sldId id="285" r:id="rId29"/>
    <p:sldId id="27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21" autoAdjust="0"/>
  </p:normalViewPr>
  <p:slideViewPr>
    <p:cSldViewPr snapToGrid="0">
      <p:cViewPr>
        <p:scale>
          <a:sx n="85" d="100"/>
          <a:sy n="85" d="100"/>
        </p:scale>
        <p:origin x="-592" y="-1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B0BAE3-6BD7-4B18-A2EA-471A1A815A2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9324800-B951-430D-8F3D-27A54334F86D}">
      <dgm:prSet phldrT="[Text]" custT="1"/>
      <dgm:spPr>
        <a:solidFill>
          <a:srgbClr val="FF0000"/>
        </a:solidFill>
      </dgm:spPr>
      <dgm:t>
        <a:bodyPr/>
        <a:lstStyle/>
        <a:p>
          <a:r>
            <a:rPr lang="en-US" sz="1600" b="1" dirty="0" smtClean="0"/>
            <a:t>WAGES</a:t>
          </a:r>
        </a:p>
        <a:p>
          <a:r>
            <a:rPr lang="en-US" sz="1000" dirty="0" smtClean="0"/>
            <a:t>Pay level relative to minimum wage and average for required qualifications</a:t>
          </a:r>
        </a:p>
        <a:p>
          <a:r>
            <a:rPr lang="en-US" sz="1000" dirty="0" smtClean="0"/>
            <a:t>Pay variability</a:t>
          </a:r>
          <a:endParaRPr lang="en-US" sz="1000" dirty="0"/>
        </a:p>
      </dgm:t>
    </dgm:pt>
    <dgm:pt modelId="{ADD45F75-3F9A-4B1A-82FF-BAEAEB3C0A2E}" type="parTrans" cxnId="{1BA00389-C147-4A8E-A27C-09D43FF1BF1F}">
      <dgm:prSet/>
      <dgm:spPr/>
      <dgm:t>
        <a:bodyPr/>
        <a:lstStyle/>
        <a:p>
          <a:endParaRPr lang="en-US"/>
        </a:p>
      </dgm:t>
    </dgm:pt>
    <dgm:pt modelId="{C58DE864-2C95-4423-94DD-6A984215CDB3}" type="sibTrans" cxnId="{1BA00389-C147-4A8E-A27C-09D43FF1BF1F}">
      <dgm:prSet/>
      <dgm:spPr/>
      <dgm:t>
        <a:bodyPr/>
        <a:lstStyle/>
        <a:p>
          <a:endParaRPr lang="en-US"/>
        </a:p>
      </dgm:t>
    </dgm:pt>
    <dgm:pt modelId="{E44F7757-F42B-42DB-84FB-7F40736A3164}">
      <dgm:prSet phldrT="[Text]" custT="1"/>
      <dgm:spPr/>
      <dgm:t>
        <a:bodyPr/>
        <a:lstStyle/>
        <a:p>
          <a:r>
            <a:rPr lang="en-US" sz="1600" b="1" dirty="0" smtClean="0"/>
            <a:t>EMPLOYMENT QUALITY</a:t>
          </a:r>
        </a:p>
        <a:p>
          <a:r>
            <a:rPr lang="en-US" sz="1000" dirty="0" smtClean="0"/>
            <a:t>Perm/Temp Status</a:t>
          </a:r>
        </a:p>
        <a:p>
          <a:r>
            <a:rPr lang="en-US" sz="1000" dirty="0" smtClean="0"/>
            <a:t>Job security</a:t>
          </a:r>
        </a:p>
        <a:p>
          <a:r>
            <a:rPr lang="en-US" sz="1000" dirty="0" smtClean="0"/>
            <a:t>Internal Progression Opportunities</a:t>
          </a:r>
        </a:p>
        <a:p>
          <a:r>
            <a:rPr lang="en-US" sz="1000" dirty="0" smtClean="0"/>
            <a:t>Predictability of weekly hours</a:t>
          </a:r>
        </a:p>
        <a:p>
          <a:r>
            <a:rPr lang="en-US" sz="1000" dirty="0" smtClean="0"/>
            <a:t>Long Hours of Work</a:t>
          </a:r>
        </a:p>
        <a:p>
          <a:r>
            <a:rPr lang="en-US" sz="1000" dirty="0" smtClean="0"/>
            <a:t>Part Time Work</a:t>
          </a:r>
          <a:endParaRPr lang="en-US" sz="1000" dirty="0"/>
        </a:p>
      </dgm:t>
    </dgm:pt>
    <dgm:pt modelId="{1EC866B5-9EBA-4955-BB10-214D5FAE3249}" type="parTrans" cxnId="{D3354A6C-717F-4DE4-8AF7-A659D815C895}">
      <dgm:prSet/>
      <dgm:spPr/>
      <dgm:t>
        <a:bodyPr/>
        <a:lstStyle/>
        <a:p>
          <a:endParaRPr lang="en-US"/>
        </a:p>
      </dgm:t>
    </dgm:pt>
    <dgm:pt modelId="{65639585-3BC8-4FE8-B287-CC4E90D04D2E}" type="sibTrans" cxnId="{D3354A6C-717F-4DE4-8AF7-A659D815C895}">
      <dgm:prSet/>
      <dgm:spPr/>
      <dgm:t>
        <a:bodyPr/>
        <a:lstStyle/>
        <a:p>
          <a:endParaRPr lang="en-US"/>
        </a:p>
      </dgm:t>
    </dgm:pt>
    <dgm:pt modelId="{B0D6F7A9-3153-40B4-93F7-FC6138C9621C}">
      <dgm:prSet phldrT="[Text]" custT="1"/>
      <dgm:spPr>
        <a:solidFill>
          <a:srgbClr val="00B050"/>
        </a:solidFill>
      </dgm:spPr>
      <dgm:t>
        <a:bodyPr/>
        <a:lstStyle/>
        <a:p>
          <a:r>
            <a:rPr lang="en-US" sz="1600" b="1" dirty="0" smtClean="0"/>
            <a:t>EDUCATION AND TRAINING</a:t>
          </a:r>
        </a:p>
        <a:p>
          <a:r>
            <a:rPr lang="en-US" sz="1000" dirty="0" smtClean="0"/>
            <a:t>Learning Opportunities on the Job</a:t>
          </a:r>
        </a:p>
        <a:p>
          <a:r>
            <a:rPr lang="en-US" sz="1000" dirty="0" smtClean="0"/>
            <a:t>Training Incidence</a:t>
          </a:r>
        </a:p>
        <a:p>
          <a:r>
            <a:rPr lang="en-US" sz="1000" dirty="0" smtClean="0"/>
            <a:t>Training Quality</a:t>
          </a:r>
        </a:p>
        <a:p>
          <a:r>
            <a:rPr lang="en-US" sz="1000" dirty="0" smtClean="0"/>
            <a:t>Opportunities for general vs specific skill acquisition (transferability)</a:t>
          </a:r>
          <a:endParaRPr lang="en-US" sz="1000" dirty="0"/>
        </a:p>
      </dgm:t>
    </dgm:pt>
    <dgm:pt modelId="{EA807201-218C-4DEF-8C70-F9D896236293}" type="parTrans" cxnId="{0FAEE732-EEAC-4DEB-B507-258DBB58F854}">
      <dgm:prSet/>
      <dgm:spPr/>
      <dgm:t>
        <a:bodyPr/>
        <a:lstStyle/>
        <a:p>
          <a:endParaRPr lang="en-US"/>
        </a:p>
      </dgm:t>
    </dgm:pt>
    <dgm:pt modelId="{512CC17B-36BE-422B-B5D7-2B7E28EE9D9C}" type="sibTrans" cxnId="{0FAEE732-EEAC-4DEB-B507-258DBB58F854}">
      <dgm:prSet/>
      <dgm:spPr/>
      <dgm:t>
        <a:bodyPr/>
        <a:lstStyle/>
        <a:p>
          <a:endParaRPr lang="en-US"/>
        </a:p>
      </dgm:t>
    </dgm:pt>
    <dgm:pt modelId="{B31DFD08-DF4B-4945-BECC-4EB09645EE70}">
      <dgm:prSet phldrT="[Text]" custT="1"/>
      <dgm:spPr>
        <a:solidFill>
          <a:srgbClr val="0070C0"/>
        </a:solidFill>
      </dgm:spPr>
      <dgm:t>
        <a:bodyPr/>
        <a:lstStyle/>
        <a:p>
          <a:r>
            <a:rPr lang="en-US" sz="1600" b="1" dirty="0" smtClean="0"/>
            <a:t>WORKING CONDITIONS</a:t>
          </a:r>
        </a:p>
        <a:p>
          <a:r>
            <a:rPr lang="en-US" sz="1000" dirty="0" smtClean="0"/>
            <a:t>Individual task discretion/Autonomy</a:t>
          </a:r>
        </a:p>
        <a:p>
          <a:r>
            <a:rPr lang="en-US" sz="1000" dirty="0" smtClean="0"/>
            <a:t>Semi-autonomous work</a:t>
          </a:r>
        </a:p>
        <a:p>
          <a:r>
            <a:rPr lang="en-US" sz="1000" dirty="0" smtClean="0"/>
            <a:t>Job variety</a:t>
          </a:r>
        </a:p>
        <a:p>
          <a:r>
            <a:rPr lang="en-US" sz="1000" dirty="0" smtClean="0"/>
            <a:t>Work Intensity</a:t>
          </a:r>
        </a:p>
        <a:p>
          <a:r>
            <a:rPr lang="en-US" sz="1000" dirty="0" smtClean="0"/>
            <a:t>Health and Safety (Physical and Psychosocial)</a:t>
          </a:r>
        </a:p>
        <a:p>
          <a:r>
            <a:rPr lang="en-US" sz="1000" dirty="0" smtClean="0"/>
            <a:t>Supervisory Social Support</a:t>
          </a:r>
        </a:p>
        <a:p>
          <a:r>
            <a:rPr lang="en-US" sz="1000" dirty="0" smtClean="0"/>
            <a:t>Peer Group </a:t>
          </a:r>
          <a:r>
            <a:rPr lang="en-US" sz="1000" dirty="0" err="1" smtClean="0"/>
            <a:t>Supprt</a:t>
          </a:r>
          <a:endParaRPr lang="en-US" sz="1000" dirty="0"/>
        </a:p>
      </dgm:t>
    </dgm:pt>
    <dgm:pt modelId="{8BDB324B-7E76-4F24-A44A-345D13A4B138}" type="parTrans" cxnId="{12A6AF0E-4099-4EEE-8AEC-AA2B64B9D5FE}">
      <dgm:prSet/>
      <dgm:spPr/>
      <dgm:t>
        <a:bodyPr/>
        <a:lstStyle/>
        <a:p>
          <a:endParaRPr lang="en-US"/>
        </a:p>
      </dgm:t>
    </dgm:pt>
    <dgm:pt modelId="{1160585A-DAD3-4589-AC0D-C6370D29D096}" type="sibTrans" cxnId="{12A6AF0E-4099-4EEE-8AEC-AA2B64B9D5FE}">
      <dgm:prSet/>
      <dgm:spPr/>
      <dgm:t>
        <a:bodyPr/>
        <a:lstStyle/>
        <a:p>
          <a:endParaRPr lang="en-US"/>
        </a:p>
      </dgm:t>
    </dgm:pt>
    <dgm:pt modelId="{74E4042A-E66D-4449-BCAE-4BD0F6BAA607}">
      <dgm:prSet phldrT="[Text]" custT="1"/>
      <dgm:spPr>
        <a:solidFill>
          <a:srgbClr val="002060"/>
        </a:solidFill>
      </dgm:spPr>
      <dgm:t>
        <a:bodyPr/>
        <a:lstStyle/>
        <a:p>
          <a:r>
            <a:rPr lang="en-US" sz="1600" b="1" dirty="0" smtClean="0"/>
            <a:t>WORK LIFE BALANCE</a:t>
          </a:r>
        </a:p>
        <a:p>
          <a:r>
            <a:rPr lang="en-US" sz="1100" dirty="0" smtClean="0"/>
            <a:t>Work time scheduling (unsocial hours)</a:t>
          </a:r>
        </a:p>
        <a:p>
          <a:r>
            <a:rPr lang="en-US" sz="1100" dirty="0" smtClean="0"/>
            <a:t>Hours of Work (duration)</a:t>
          </a:r>
        </a:p>
        <a:p>
          <a:r>
            <a:rPr lang="en-US" sz="1100" dirty="0" smtClean="0"/>
            <a:t>Working Time Flexibility – Personal Control of Hours</a:t>
          </a:r>
        </a:p>
        <a:p>
          <a:r>
            <a:rPr lang="en-US" sz="1100" dirty="0" smtClean="0"/>
            <a:t>Working Time Flexibility – Provisions for Time Off for Personal Needs</a:t>
          </a:r>
          <a:endParaRPr lang="en-US" sz="1100" dirty="0"/>
        </a:p>
      </dgm:t>
    </dgm:pt>
    <dgm:pt modelId="{2C1F5FA1-28EE-4CF8-ADA8-006DC50CA4A5}" type="parTrans" cxnId="{37F09B9C-75CD-40A4-9DE5-D8E0627AE3F4}">
      <dgm:prSet/>
      <dgm:spPr/>
      <dgm:t>
        <a:bodyPr/>
        <a:lstStyle/>
        <a:p>
          <a:endParaRPr lang="en-US"/>
        </a:p>
      </dgm:t>
    </dgm:pt>
    <dgm:pt modelId="{EDB277AE-DC2D-4BAD-B53D-C001678DCBD1}" type="sibTrans" cxnId="{37F09B9C-75CD-40A4-9DE5-D8E0627AE3F4}">
      <dgm:prSet/>
      <dgm:spPr/>
      <dgm:t>
        <a:bodyPr/>
        <a:lstStyle/>
        <a:p>
          <a:endParaRPr lang="en-US"/>
        </a:p>
      </dgm:t>
    </dgm:pt>
    <dgm:pt modelId="{2B6D9011-F81F-4E51-B218-9654B48D7B3A}">
      <dgm:prSet phldrT="[Text]" custT="1"/>
      <dgm:spPr>
        <a:solidFill>
          <a:srgbClr val="7030A0"/>
        </a:solidFill>
      </dgm:spPr>
      <dgm:t>
        <a:bodyPr/>
        <a:lstStyle/>
        <a:p>
          <a:r>
            <a:rPr lang="en-US" sz="1600" b="1" dirty="0" smtClean="0"/>
            <a:t>CONSULTATIVE PARTICIPATION AND COLLECTIVE REPRESENTATION</a:t>
          </a:r>
        </a:p>
        <a:p>
          <a:r>
            <a:rPr lang="en-US" sz="1100" dirty="0" smtClean="0"/>
            <a:t>Direct participation in </a:t>
          </a:r>
          <a:r>
            <a:rPr lang="en-US" sz="1100" dirty="0" err="1" smtClean="0"/>
            <a:t>Organisational</a:t>
          </a:r>
          <a:r>
            <a:rPr lang="en-US" sz="1100" dirty="0" smtClean="0"/>
            <a:t> Decisions</a:t>
          </a:r>
        </a:p>
        <a:p>
          <a:r>
            <a:rPr lang="en-US" sz="1100" dirty="0" smtClean="0"/>
            <a:t>Consultative Committees- Works Councils</a:t>
          </a:r>
        </a:p>
        <a:p>
          <a:r>
            <a:rPr lang="en-US" sz="1100" dirty="0" smtClean="0"/>
            <a:t>Union Presence</a:t>
          </a:r>
        </a:p>
        <a:p>
          <a:r>
            <a:rPr lang="en-US" sz="1100" dirty="0" smtClean="0"/>
            <a:t>Union Decision – Making Involvement</a:t>
          </a:r>
        </a:p>
        <a:p>
          <a:r>
            <a:rPr lang="en-US" sz="1100" dirty="0" smtClean="0"/>
            <a:t> </a:t>
          </a:r>
          <a:endParaRPr lang="en-US" sz="1100" dirty="0"/>
        </a:p>
      </dgm:t>
    </dgm:pt>
    <dgm:pt modelId="{3262CAA3-5176-475D-9768-D521CEAACE89}" type="parTrans" cxnId="{3C58CBF1-D302-4D00-A770-D095C8F95A91}">
      <dgm:prSet/>
      <dgm:spPr/>
      <dgm:t>
        <a:bodyPr/>
        <a:lstStyle/>
        <a:p>
          <a:endParaRPr lang="en-US"/>
        </a:p>
      </dgm:t>
    </dgm:pt>
    <dgm:pt modelId="{B27AB4A7-B1C0-40A4-B6CB-FA3FD339715B}" type="sibTrans" cxnId="{3C58CBF1-D302-4D00-A770-D095C8F95A91}">
      <dgm:prSet/>
      <dgm:spPr/>
      <dgm:t>
        <a:bodyPr/>
        <a:lstStyle/>
        <a:p>
          <a:endParaRPr lang="en-US"/>
        </a:p>
      </dgm:t>
    </dgm:pt>
    <dgm:pt modelId="{64E11A3A-F2A5-4500-8A63-DADA527918CD}" type="pres">
      <dgm:prSet presAssocID="{EFB0BAE3-6BD7-4B18-A2EA-471A1A815A28}" presName="diagram" presStyleCnt="0">
        <dgm:presLayoutVars>
          <dgm:dir/>
          <dgm:resizeHandles val="exact"/>
        </dgm:presLayoutVars>
      </dgm:prSet>
      <dgm:spPr/>
      <dgm:t>
        <a:bodyPr/>
        <a:lstStyle/>
        <a:p>
          <a:endParaRPr lang="en-GB"/>
        </a:p>
      </dgm:t>
    </dgm:pt>
    <dgm:pt modelId="{54BF78D6-048A-4215-B985-F12A5C705AA5}" type="pres">
      <dgm:prSet presAssocID="{89324800-B951-430D-8F3D-27A54334F86D}" presName="node" presStyleLbl="node1" presStyleIdx="0" presStyleCnt="6">
        <dgm:presLayoutVars>
          <dgm:bulletEnabled val="1"/>
        </dgm:presLayoutVars>
      </dgm:prSet>
      <dgm:spPr/>
      <dgm:t>
        <a:bodyPr/>
        <a:lstStyle/>
        <a:p>
          <a:endParaRPr lang="en-US"/>
        </a:p>
      </dgm:t>
    </dgm:pt>
    <dgm:pt modelId="{FCBF5786-F428-492C-B132-E2D5CC8DBF5E}" type="pres">
      <dgm:prSet presAssocID="{C58DE864-2C95-4423-94DD-6A984215CDB3}" presName="sibTrans" presStyleCnt="0"/>
      <dgm:spPr/>
    </dgm:pt>
    <dgm:pt modelId="{18C2FEBC-B8F6-4144-82EE-53E27E54F6C2}" type="pres">
      <dgm:prSet presAssocID="{E44F7757-F42B-42DB-84FB-7F40736A3164}" presName="node" presStyleLbl="node1" presStyleIdx="1" presStyleCnt="6">
        <dgm:presLayoutVars>
          <dgm:bulletEnabled val="1"/>
        </dgm:presLayoutVars>
      </dgm:prSet>
      <dgm:spPr/>
      <dgm:t>
        <a:bodyPr/>
        <a:lstStyle/>
        <a:p>
          <a:endParaRPr lang="en-GB"/>
        </a:p>
      </dgm:t>
    </dgm:pt>
    <dgm:pt modelId="{E008DE25-D8D5-4D56-8A51-4309620FC8DE}" type="pres">
      <dgm:prSet presAssocID="{65639585-3BC8-4FE8-B287-CC4E90D04D2E}" presName="sibTrans" presStyleCnt="0"/>
      <dgm:spPr/>
    </dgm:pt>
    <dgm:pt modelId="{57AEFC3A-CA31-4484-BD44-538A59DCC7B1}" type="pres">
      <dgm:prSet presAssocID="{B0D6F7A9-3153-40B4-93F7-FC6138C9621C}" presName="node" presStyleLbl="node1" presStyleIdx="2" presStyleCnt="6">
        <dgm:presLayoutVars>
          <dgm:bulletEnabled val="1"/>
        </dgm:presLayoutVars>
      </dgm:prSet>
      <dgm:spPr/>
      <dgm:t>
        <a:bodyPr/>
        <a:lstStyle/>
        <a:p>
          <a:endParaRPr lang="en-US"/>
        </a:p>
      </dgm:t>
    </dgm:pt>
    <dgm:pt modelId="{A3B48879-2A58-4C9F-A7D4-9809DDF7B792}" type="pres">
      <dgm:prSet presAssocID="{512CC17B-36BE-422B-B5D7-2B7E28EE9D9C}" presName="sibTrans" presStyleCnt="0"/>
      <dgm:spPr/>
    </dgm:pt>
    <dgm:pt modelId="{6535DB3D-1841-4AA4-885E-801C40E7C5C0}" type="pres">
      <dgm:prSet presAssocID="{B31DFD08-DF4B-4945-BECC-4EB09645EE70}" presName="node" presStyleLbl="node1" presStyleIdx="3" presStyleCnt="6">
        <dgm:presLayoutVars>
          <dgm:bulletEnabled val="1"/>
        </dgm:presLayoutVars>
      </dgm:prSet>
      <dgm:spPr/>
      <dgm:t>
        <a:bodyPr/>
        <a:lstStyle/>
        <a:p>
          <a:endParaRPr lang="en-US"/>
        </a:p>
      </dgm:t>
    </dgm:pt>
    <dgm:pt modelId="{3EF40CDE-0B66-4306-B676-99C836F005AF}" type="pres">
      <dgm:prSet presAssocID="{1160585A-DAD3-4589-AC0D-C6370D29D096}" presName="sibTrans" presStyleCnt="0"/>
      <dgm:spPr/>
    </dgm:pt>
    <dgm:pt modelId="{3193BEDA-0222-42C9-9C08-C454AB1A839A}" type="pres">
      <dgm:prSet presAssocID="{74E4042A-E66D-4449-BCAE-4BD0F6BAA607}" presName="node" presStyleLbl="node1" presStyleIdx="4" presStyleCnt="6">
        <dgm:presLayoutVars>
          <dgm:bulletEnabled val="1"/>
        </dgm:presLayoutVars>
      </dgm:prSet>
      <dgm:spPr/>
      <dgm:t>
        <a:bodyPr/>
        <a:lstStyle/>
        <a:p>
          <a:endParaRPr lang="en-US"/>
        </a:p>
      </dgm:t>
    </dgm:pt>
    <dgm:pt modelId="{015C6069-806E-45CD-A03A-ABD94832F48C}" type="pres">
      <dgm:prSet presAssocID="{EDB277AE-DC2D-4BAD-B53D-C001678DCBD1}" presName="sibTrans" presStyleCnt="0"/>
      <dgm:spPr/>
    </dgm:pt>
    <dgm:pt modelId="{760F31CA-28F9-4E06-A3B5-BA85B0AD95DD}" type="pres">
      <dgm:prSet presAssocID="{2B6D9011-F81F-4E51-B218-9654B48D7B3A}" presName="node" presStyleLbl="node1" presStyleIdx="5" presStyleCnt="6">
        <dgm:presLayoutVars>
          <dgm:bulletEnabled val="1"/>
        </dgm:presLayoutVars>
      </dgm:prSet>
      <dgm:spPr/>
      <dgm:t>
        <a:bodyPr/>
        <a:lstStyle/>
        <a:p>
          <a:endParaRPr lang="en-US"/>
        </a:p>
      </dgm:t>
    </dgm:pt>
  </dgm:ptLst>
  <dgm:cxnLst>
    <dgm:cxn modelId="{D80C8130-13CE-4C9A-8CE5-3314BF70E7BC}" type="presOf" srcId="{2B6D9011-F81F-4E51-B218-9654B48D7B3A}" destId="{760F31CA-28F9-4E06-A3B5-BA85B0AD95DD}" srcOrd="0" destOrd="0" presId="urn:microsoft.com/office/officeart/2005/8/layout/default"/>
    <dgm:cxn modelId="{799D470F-95C6-43BF-9A44-09BC07665348}" type="presOf" srcId="{89324800-B951-430D-8F3D-27A54334F86D}" destId="{54BF78D6-048A-4215-B985-F12A5C705AA5}" srcOrd="0" destOrd="0" presId="urn:microsoft.com/office/officeart/2005/8/layout/default"/>
    <dgm:cxn modelId="{3C58CBF1-D302-4D00-A770-D095C8F95A91}" srcId="{EFB0BAE3-6BD7-4B18-A2EA-471A1A815A28}" destId="{2B6D9011-F81F-4E51-B218-9654B48D7B3A}" srcOrd="5" destOrd="0" parTransId="{3262CAA3-5176-475D-9768-D521CEAACE89}" sibTransId="{B27AB4A7-B1C0-40A4-B6CB-FA3FD339715B}"/>
    <dgm:cxn modelId="{12A6AF0E-4099-4EEE-8AEC-AA2B64B9D5FE}" srcId="{EFB0BAE3-6BD7-4B18-A2EA-471A1A815A28}" destId="{B31DFD08-DF4B-4945-BECC-4EB09645EE70}" srcOrd="3" destOrd="0" parTransId="{8BDB324B-7E76-4F24-A44A-345D13A4B138}" sibTransId="{1160585A-DAD3-4589-AC0D-C6370D29D096}"/>
    <dgm:cxn modelId="{74B2FDAF-F988-43BF-9775-329B5AB774E0}" type="presOf" srcId="{B0D6F7A9-3153-40B4-93F7-FC6138C9621C}" destId="{57AEFC3A-CA31-4484-BD44-538A59DCC7B1}" srcOrd="0" destOrd="0" presId="urn:microsoft.com/office/officeart/2005/8/layout/default"/>
    <dgm:cxn modelId="{B842976A-3736-4B56-8709-7312E4034921}" type="presOf" srcId="{EFB0BAE3-6BD7-4B18-A2EA-471A1A815A28}" destId="{64E11A3A-F2A5-4500-8A63-DADA527918CD}" srcOrd="0" destOrd="0" presId="urn:microsoft.com/office/officeart/2005/8/layout/default"/>
    <dgm:cxn modelId="{37F09B9C-75CD-40A4-9DE5-D8E0627AE3F4}" srcId="{EFB0BAE3-6BD7-4B18-A2EA-471A1A815A28}" destId="{74E4042A-E66D-4449-BCAE-4BD0F6BAA607}" srcOrd="4" destOrd="0" parTransId="{2C1F5FA1-28EE-4CF8-ADA8-006DC50CA4A5}" sibTransId="{EDB277AE-DC2D-4BAD-B53D-C001678DCBD1}"/>
    <dgm:cxn modelId="{EDF52AA4-AD72-4D34-9D19-067AF6A59AD5}" type="presOf" srcId="{E44F7757-F42B-42DB-84FB-7F40736A3164}" destId="{18C2FEBC-B8F6-4144-82EE-53E27E54F6C2}" srcOrd="0" destOrd="0" presId="urn:microsoft.com/office/officeart/2005/8/layout/default"/>
    <dgm:cxn modelId="{CB24B38F-C0D6-49C1-A14E-4A3CC7BCDCAB}" type="presOf" srcId="{74E4042A-E66D-4449-BCAE-4BD0F6BAA607}" destId="{3193BEDA-0222-42C9-9C08-C454AB1A839A}" srcOrd="0" destOrd="0" presId="urn:microsoft.com/office/officeart/2005/8/layout/default"/>
    <dgm:cxn modelId="{D3354A6C-717F-4DE4-8AF7-A659D815C895}" srcId="{EFB0BAE3-6BD7-4B18-A2EA-471A1A815A28}" destId="{E44F7757-F42B-42DB-84FB-7F40736A3164}" srcOrd="1" destOrd="0" parTransId="{1EC866B5-9EBA-4955-BB10-214D5FAE3249}" sibTransId="{65639585-3BC8-4FE8-B287-CC4E90D04D2E}"/>
    <dgm:cxn modelId="{D8D1829A-0514-4611-B538-F6E9227170F9}" type="presOf" srcId="{B31DFD08-DF4B-4945-BECC-4EB09645EE70}" destId="{6535DB3D-1841-4AA4-885E-801C40E7C5C0}" srcOrd="0" destOrd="0" presId="urn:microsoft.com/office/officeart/2005/8/layout/default"/>
    <dgm:cxn modelId="{0FAEE732-EEAC-4DEB-B507-258DBB58F854}" srcId="{EFB0BAE3-6BD7-4B18-A2EA-471A1A815A28}" destId="{B0D6F7A9-3153-40B4-93F7-FC6138C9621C}" srcOrd="2" destOrd="0" parTransId="{EA807201-218C-4DEF-8C70-F9D896236293}" sibTransId="{512CC17B-36BE-422B-B5D7-2B7E28EE9D9C}"/>
    <dgm:cxn modelId="{1BA00389-C147-4A8E-A27C-09D43FF1BF1F}" srcId="{EFB0BAE3-6BD7-4B18-A2EA-471A1A815A28}" destId="{89324800-B951-430D-8F3D-27A54334F86D}" srcOrd="0" destOrd="0" parTransId="{ADD45F75-3F9A-4B1A-82FF-BAEAEB3C0A2E}" sibTransId="{C58DE864-2C95-4423-94DD-6A984215CDB3}"/>
    <dgm:cxn modelId="{26ADE096-AA36-4CDE-B5E1-14322E6F29DD}" type="presParOf" srcId="{64E11A3A-F2A5-4500-8A63-DADA527918CD}" destId="{54BF78D6-048A-4215-B985-F12A5C705AA5}" srcOrd="0" destOrd="0" presId="urn:microsoft.com/office/officeart/2005/8/layout/default"/>
    <dgm:cxn modelId="{9FB0E1BD-4B54-46C6-B99D-7F7BA1B7CB32}" type="presParOf" srcId="{64E11A3A-F2A5-4500-8A63-DADA527918CD}" destId="{FCBF5786-F428-492C-B132-E2D5CC8DBF5E}" srcOrd="1" destOrd="0" presId="urn:microsoft.com/office/officeart/2005/8/layout/default"/>
    <dgm:cxn modelId="{CF9237B0-60DA-4046-8999-DF8D6902F808}" type="presParOf" srcId="{64E11A3A-F2A5-4500-8A63-DADA527918CD}" destId="{18C2FEBC-B8F6-4144-82EE-53E27E54F6C2}" srcOrd="2" destOrd="0" presId="urn:microsoft.com/office/officeart/2005/8/layout/default"/>
    <dgm:cxn modelId="{4A15586F-E9A5-4E61-919B-C5622DDE55E3}" type="presParOf" srcId="{64E11A3A-F2A5-4500-8A63-DADA527918CD}" destId="{E008DE25-D8D5-4D56-8A51-4309620FC8DE}" srcOrd="3" destOrd="0" presId="urn:microsoft.com/office/officeart/2005/8/layout/default"/>
    <dgm:cxn modelId="{72AA39B0-F0CB-4CB2-925E-AFE269CB7D08}" type="presParOf" srcId="{64E11A3A-F2A5-4500-8A63-DADA527918CD}" destId="{57AEFC3A-CA31-4484-BD44-538A59DCC7B1}" srcOrd="4" destOrd="0" presId="urn:microsoft.com/office/officeart/2005/8/layout/default"/>
    <dgm:cxn modelId="{BD1DFA5C-6A72-4C70-BC69-FDDA75B2B42D}" type="presParOf" srcId="{64E11A3A-F2A5-4500-8A63-DADA527918CD}" destId="{A3B48879-2A58-4C9F-A7D4-9809DDF7B792}" srcOrd="5" destOrd="0" presId="urn:microsoft.com/office/officeart/2005/8/layout/default"/>
    <dgm:cxn modelId="{C2A4A850-BE31-4C9A-85A9-18EC67A8537A}" type="presParOf" srcId="{64E11A3A-F2A5-4500-8A63-DADA527918CD}" destId="{6535DB3D-1841-4AA4-885E-801C40E7C5C0}" srcOrd="6" destOrd="0" presId="urn:microsoft.com/office/officeart/2005/8/layout/default"/>
    <dgm:cxn modelId="{4247D0F4-1856-4E82-B649-6BE0A6F60184}" type="presParOf" srcId="{64E11A3A-F2A5-4500-8A63-DADA527918CD}" destId="{3EF40CDE-0B66-4306-B676-99C836F005AF}" srcOrd="7" destOrd="0" presId="urn:microsoft.com/office/officeart/2005/8/layout/default"/>
    <dgm:cxn modelId="{CC921CA5-561A-4FA4-8478-BFBC0F9479AE}" type="presParOf" srcId="{64E11A3A-F2A5-4500-8A63-DADA527918CD}" destId="{3193BEDA-0222-42C9-9C08-C454AB1A839A}" srcOrd="8" destOrd="0" presId="urn:microsoft.com/office/officeart/2005/8/layout/default"/>
    <dgm:cxn modelId="{3E7B5BA2-8713-4F51-A1DE-B21ADF6E187E}" type="presParOf" srcId="{64E11A3A-F2A5-4500-8A63-DADA527918CD}" destId="{015C6069-806E-45CD-A03A-ABD94832F48C}" srcOrd="9" destOrd="0" presId="urn:microsoft.com/office/officeart/2005/8/layout/default"/>
    <dgm:cxn modelId="{3B704DD8-29E6-4DF6-A8F4-4721375FDCEB}" type="presParOf" srcId="{64E11A3A-F2A5-4500-8A63-DADA527918CD}" destId="{760F31CA-28F9-4E06-A3B5-BA85B0AD95D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78D6-048A-4215-B985-F12A5C705AA5}">
      <dsp:nvSpPr>
        <dsp:cNvPr id="0" name=""/>
        <dsp:cNvSpPr/>
      </dsp:nvSpPr>
      <dsp:spPr>
        <a:xfrm>
          <a:off x="0" y="1059612"/>
          <a:ext cx="3267940" cy="1960764"/>
        </a:xfrm>
        <a:prstGeom prst="rect">
          <a:avLst/>
        </a:prstGeom>
        <a:solidFill>
          <a:srgbClr val="FF00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WAGES</a:t>
          </a:r>
        </a:p>
        <a:p>
          <a:pPr lvl="0" algn="ctr" defTabSz="711200">
            <a:lnSpc>
              <a:spcPct val="90000"/>
            </a:lnSpc>
            <a:spcBef>
              <a:spcPct val="0"/>
            </a:spcBef>
            <a:spcAft>
              <a:spcPct val="35000"/>
            </a:spcAft>
          </a:pPr>
          <a:r>
            <a:rPr lang="en-US" sz="1000" kern="1200" dirty="0" smtClean="0"/>
            <a:t>Pay level relative to minimum wage and average for required qualifications</a:t>
          </a:r>
        </a:p>
        <a:p>
          <a:pPr lvl="0" algn="ctr" defTabSz="711200">
            <a:lnSpc>
              <a:spcPct val="90000"/>
            </a:lnSpc>
            <a:spcBef>
              <a:spcPct val="0"/>
            </a:spcBef>
            <a:spcAft>
              <a:spcPct val="35000"/>
            </a:spcAft>
          </a:pPr>
          <a:r>
            <a:rPr lang="en-US" sz="1000" kern="1200" dirty="0" smtClean="0"/>
            <a:t>Pay variability</a:t>
          </a:r>
          <a:endParaRPr lang="en-US" sz="1000" kern="1200" dirty="0"/>
        </a:p>
      </dsp:txBody>
      <dsp:txXfrm>
        <a:off x="0" y="1059612"/>
        <a:ext cx="3267940" cy="1960764"/>
      </dsp:txXfrm>
    </dsp:sp>
    <dsp:sp modelId="{18C2FEBC-B8F6-4144-82EE-53E27E54F6C2}">
      <dsp:nvSpPr>
        <dsp:cNvPr id="0" name=""/>
        <dsp:cNvSpPr/>
      </dsp:nvSpPr>
      <dsp:spPr>
        <a:xfrm>
          <a:off x="3594735" y="1059612"/>
          <a:ext cx="3267940" cy="196076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EMPLOYMENT QUALITY</a:t>
          </a:r>
        </a:p>
        <a:p>
          <a:pPr lvl="0" algn="ctr" defTabSz="711200">
            <a:lnSpc>
              <a:spcPct val="90000"/>
            </a:lnSpc>
            <a:spcBef>
              <a:spcPct val="0"/>
            </a:spcBef>
            <a:spcAft>
              <a:spcPct val="35000"/>
            </a:spcAft>
          </a:pPr>
          <a:r>
            <a:rPr lang="en-US" sz="1000" kern="1200" dirty="0" smtClean="0"/>
            <a:t>Perm/Temp Status</a:t>
          </a:r>
        </a:p>
        <a:p>
          <a:pPr lvl="0" algn="ctr" defTabSz="711200">
            <a:lnSpc>
              <a:spcPct val="90000"/>
            </a:lnSpc>
            <a:spcBef>
              <a:spcPct val="0"/>
            </a:spcBef>
            <a:spcAft>
              <a:spcPct val="35000"/>
            </a:spcAft>
          </a:pPr>
          <a:r>
            <a:rPr lang="en-US" sz="1000" kern="1200" dirty="0" smtClean="0"/>
            <a:t>Job security</a:t>
          </a:r>
        </a:p>
        <a:p>
          <a:pPr lvl="0" algn="ctr" defTabSz="711200">
            <a:lnSpc>
              <a:spcPct val="90000"/>
            </a:lnSpc>
            <a:spcBef>
              <a:spcPct val="0"/>
            </a:spcBef>
            <a:spcAft>
              <a:spcPct val="35000"/>
            </a:spcAft>
          </a:pPr>
          <a:r>
            <a:rPr lang="en-US" sz="1000" kern="1200" dirty="0" smtClean="0"/>
            <a:t>Internal Progression Opportunities</a:t>
          </a:r>
        </a:p>
        <a:p>
          <a:pPr lvl="0" algn="ctr" defTabSz="711200">
            <a:lnSpc>
              <a:spcPct val="90000"/>
            </a:lnSpc>
            <a:spcBef>
              <a:spcPct val="0"/>
            </a:spcBef>
            <a:spcAft>
              <a:spcPct val="35000"/>
            </a:spcAft>
          </a:pPr>
          <a:r>
            <a:rPr lang="en-US" sz="1000" kern="1200" dirty="0" smtClean="0"/>
            <a:t>Predictability of weekly hours</a:t>
          </a:r>
        </a:p>
        <a:p>
          <a:pPr lvl="0" algn="ctr" defTabSz="711200">
            <a:lnSpc>
              <a:spcPct val="90000"/>
            </a:lnSpc>
            <a:spcBef>
              <a:spcPct val="0"/>
            </a:spcBef>
            <a:spcAft>
              <a:spcPct val="35000"/>
            </a:spcAft>
          </a:pPr>
          <a:r>
            <a:rPr lang="en-US" sz="1000" kern="1200" dirty="0" smtClean="0"/>
            <a:t>Long Hours of Work</a:t>
          </a:r>
        </a:p>
        <a:p>
          <a:pPr lvl="0" algn="ctr" defTabSz="711200">
            <a:lnSpc>
              <a:spcPct val="90000"/>
            </a:lnSpc>
            <a:spcBef>
              <a:spcPct val="0"/>
            </a:spcBef>
            <a:spcAft>
              <a:spcPct val="35000"/>
            </a:spcAft>
          </a:pPr>
          <a:r>
            <a:rPr lang="en-US" sz="1000" kern="1200" dirty="0" smtClean="0"/>
            <a:t>Part Time Work</a:t>
          </a:r>
          <a:endParaRPr lang="en-US" sz="1000" kern="1200" dirty="0"/>
        </a:p>
      </dsp:txBody>
      <dsp:txXfrm>
        <a:off x="3594735" y="1059612"/>
        <a:ext cx="3267940" cy="1960764"/>
      </dsp:txXfrm>
    </dsp:sp>
    <dsp:sp modelId="{57AEFC3A-CA31-4484-BD44-538A59DCC7B1}">
      <dsp:nvSpPr>
        <dsp:cNvPr id="0" name=""/>
        <dsp:cNvSpPr/>
      </dsp:nvSpPr>
      <dsp:spPr>
        <a:xfrm>
          <a:off x="7189470" y="1059612"/>
          <a:ext cx="3267940" cy="1960764"/>
        </a:xfrm>
        <a:prstGeom prst="rect">
          <a:avLst/>
        </a:prstGeom>
        <a:solidFill>
          <a:srgbClr val="00B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EDUCATION AND TRAINING</a:t>
          </a:r>
        </a:p>
        <a:p>
          <a:pPr lvl="0" algn="ctr" defTabSz="711200">
            <a:lnSpc>
              <a:spcPct val="90000"/>
            </a:lnSpc>
            <a:spcBef>
              <a:spcPct val="0"/>
            </a:spcBef>
            <a:spcAft>
              <a:spcPct val="35000"/>
            </a:spcAft>
          </a:pPr>
          <a:r>
            <a:rPr lang="en-US" sz="1000" kern="1200" dirty="0" smtClean="0"/>
            <a:t>Learning Opportunities on the Job</a:t>
          </a:r>
        </a:p>
        <a:p>
          <a:pPr lvl="0" algn="ctr" defTabSz="711200">
            <a:lnSpc>
              <a:spcPct val="90000"/>
            </a:lnSpc>
            <a:spcBef>
              <a:spcPct val="0"/>
            </a:spcBef>
            <a:spcAft>
              <a:spcPct val="35000"/>
            </a:spcAft>
          </a:pPr>
          <a:r>
            <a:rPr lang="en-US" sz="1000" kern="1200" dirty="0" smtClean="0"/>
            <a:t>Training Incidence</a:t>
          </a:r>
        </a:p>
        <a:p>
          <a:pPr lvl="0" algn="ctr" defTabSz="711200">
            <a:lnSpc>
              <a:spcPct val="90000"/>
            </a:lnSpc>
            <a:spcBef>
              <a:spcPct val="0"/>
            </a:spcBef>
            <a:spcAft>
              <a:spcPct val="35000"/>
            </a:spcAft>
          </a:pPr>
          <a:r>
            <a:rPr lang="en-US" sz="1000" kern="1200" dirty="0" smtClean="0"/>
            <a:t>Training Quality</a:t>
          </a:r>
        </a:p>
        <a:p>
          <a:pPr lvl="0" algn="ctr" defTabSz="711200">
            <a:lnSpc>
              <a:spcPct val="90000"/>
            </a:lnSpc>
            <a:spcBef>
              <a:spcPct val="0"/>
            </a:spcBef>
            <a:spcAft>
              <a:spcPct val="35000"/>
            </a:spcAft>
          </a:pPr>
          <a:r>
            <a:rPr lang="en-US" sz="1000" kern="1200" dirty="0" smtClean="0"/>
            <a:t>Opportunities for general vs specific skill acquisition (transferability)</a:t>
          </a:r>
          <a:endParaRPr lang="en-US" sz="1000" kern="1200" dirty="0"/>
        </a:p>
      </dsp:txBody>
      <dsp:txXfrm>
        <a:off x="7189470" y="1059612"/>
        <a:ext cx="3267940" cy="1960764"/>
      </dsp:txXfrm>
    </dsp:sp>
    <dsp:sp modelId="{6535DB3D-1841-4AA4-885E-801C40E7C5C0}">
      <dsp:nvSpPr>
        <dsp:cNvPr id="0" name=""/>
        <dsp:cNvSpPr/>
      </dsp:nvSpPr>
      <dsp:spPr>
        <a:xfrm>
          <a:off x="0" y="3347171"/>
          <a:ext cx="3267940" cy="1960764"/>
        </a:xfrm>
        <a:prstGeom prst="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WORKING CONDITIONS</a:t>
          </a:r>
        </a:p>
        <a:p>
          <a:pPr lvl="0" algn="ctr" defTabSz="711200">
            <a:lnSpc>
              <a:spcPct val="90000"/>
            </a:lnSpc>
            <a:spcBef>
              <a:spcPct val="0"/>
            </a:spcBef>
            <a:spcAft>
              <a:spcPct val="35000"/>
            </a:spcAft>
          </a:pPr>
          <a:r>
            <a:rPr lang="en-US" sz="1000" kern="1200" dirty="0" smtClean="0"/>
            <a:t>Individual task discretion/Autonomy</a:t>
          </a:r>
        </a:p>
        <a:p>
          <a:pPr lvl="0" algn="ctr" defTabSz="711200">
            <a:lnSpc>
              <a:spcPct val="90000"/>
            </a:lnSpc>
            <a:spcBef>
              <a:spcPct val="0"/>
            </a:spcBef>
            <a:spcAft>
              <a:spcPct val="35000"/>
            </a:spcAft>
          </a:pPr>
          <a:r>
            <a:rPr lang="en-US" sz="1000" kern="1200" dirty="0" smtClean="0"/>
            <a:t>Semi-autonomous work</a:t>
          </a:r>
        </a:p>
        <a:p>
          <a:pPr lvl="0" algn="ctr" defTabSz="711200">
            <a:lnSpc>
              <a:spcPct val="90000"/>
            </a:lnSpc>
            <a:spcBef>
              <a:spcPct val="0"/>
            </a:spcBef>
            <a:spcAft>
              <a:spcPct val="35000"/>
            </a:spcAft>
          </a:pPr>
          <a:r>
            <a:rPr lang="en-US" sz="1000" kern="1200" dirty="0" smtClean="0"/>
            <a:t>Job variety</a:t>
          </a:r>
        </a:p>
        <a:p>
          <a:pPr lvl="0" algn="ctr" defTabSz="711200">
            <a:lnSpc>
              <a:spcPct val="90000"/>
            </a:lnSpc>
            <a:spcBef>
              <a:spcPct val="0"/>
            </a:spcBef>
            <a:spcAft>
              <a:spcPct val="35000"/>
            </a:spcAft>
          </a:pPr>
          <a:r>
            <a:rPr lang="en-US" sz="1000" kern="1200" dirty="0" smtClean="0"/>
            <a:t>Work Intensity</a:t>
          </a:r>
        </a:p>
        <a:p>
          <a:pPr lvl="0" algn="ctr" defTabSz="711200">
            <a:lnSpc>
              <a:spcPct val="90000"/>
            </a:lnSpc>
            <a:spcBef>
              <a:spcPct val="0"/>
            </a:spcBef>
            <a:spcAft>
              <a:spcPct val="35000"/>
            </a:spcAft>
          </a:pPr>
          <a:r>
            <a:rPr lang="en-US" sz="1000" kern="1200" dirty="0" smtClean="0"/>
            <a:t>Health and Safety (Physical and Psychosocial)</a:t>
          </a:r>
        </a:p>
        <a:p>
          <a:pPr lvl="0" algn="ctr" defTabSz="711200">
            <a:lnSpc>
              <a:spcPct val="90000"/>
            </a:lnSpc>
            <a:spcBef>
              <a:spcPct val="0"/>
            </a:spcBef>
            <a:spcAft>
              <a:spcPct val="35000"/>
            </a:spcAft>
          </a:pPr>
          <a:r>
            <a:rPr lang="en-US" sz="1000" kern="1200" dirty="0" smtClean="0"/>
            <a:t>Supervisory Social Support</a:t>
          </a:r>
        </a:p>
        <a:p>
          <a:pPr lvl="0" algn="ctr" defTabSz="711200">
            <a:lnSpc>
              <a:spcPct val="90000"/>
            </a:lnSpc>
            <a:spcBef>
              <a:spcPct val="0"/>
            </a:spcBef>
            <a:spcAft>
              <a:spcPct val="35000"/>
            </a:spcAft>
          </a:pPr>
          <a:r>
            <a:rPr lang="en-US" sz="1000" kern="1200" dirty="0" smtClean="0"/>
            <a:t>Peer Group </a:t>
          </a:r>
          <a:r>
            <a:rPr lang="en-US" sz="1000" kern="1200" dirty="0" err="1" smtClean="0"/>
            <a:t>Supprt</a:t>
          </a:r>
          <a:endParaRPr lang="en-US" sz="1000" kern="1200" dirty="0"/>
        </a:p>
      </dsp:txBody>
      <dsp:txXfrm>
        <a:off x="0" y="3347171"/>
        <a:ext cx="3267940" cy="1960764"/>
      </dsp:txXfrm>
    </dsp:sp>
    <dsp:sp modelId="{3193BEDA-0222-42C9-9C08-C454AB1A839A}">
      <dsp:nvSpPr>
        <dsp:cNvPr id="0" name=""/>
        <dsp:cNvSpPr/>
      </dsp:nvSpPr>
      <dsp:spPr>
        <a:xfrm>
          <a:off x="3594735" y="3347171"/>
          <a:ext cx="3267940" cy="1960764"/>
        </a:xfrm>
        <a:prstGeom prst="rect">
          <a:avLst/>
        </a:prstGeom>
        <a:solidFill>
          <a:srgbClr val="00206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WORK LIFE BALANCE</a:t>
          </a:r>
        </a:p>
        <a:p>
          <a:pPr lvl="0" algn="ctr" defTabSz="711200">
            <a:lnSpc>
              <a:spcPct val="90000"/>
            </a:lnSpc>
            <a:spcBef>
              <a:spcPct val="0"/>
            </a:spcBef>
            <a:spcAft>
              <a:spcPct val="35000"/>
            </a:spcAft>
          </a:pPr>
          <a:r>
            <a:rPr lang="en-US" sz="1100" kern="1200" dirty="0" smtClean="0"/>
            <a:t>Work time scheduling (unsocial hours)</a:t>
          </a:r>
        </a:p>
        <a:p>
          <a:pPr lvl="0" algn="ctr" defTabSz="711200">
            <a:lnSpc>
              <a:spcPct val="90000"/>
            </a:lnSpc>
            <a:spcBef>
              <a:spcPct val="0"/>
            </a:spcBef>
            <a:spcAft>
              <a:spcPct val="35000"/>
            </a:spcAft>
          </a:pPr>
          <a:r>
            <a:rPr lang="en-US" sz="1100" kern="1200" dirty="0" smtClean="0"/>
            <a:t>Hours of Work (duration)</a:t>
          </a:r>
        </a:p>
        <a:p>
          <a:pPr lvl="0" algn="ctr" defTabSz="711200">
            <a:lnSpc>
              <a:spcPct val="90000"/>
            </a:lnSpc>
            <a:spcBef>
              <a:spcPct val="0"/>
            </a:spcBef>
            <a:spcAft>
              <a:spcPct val="35000"/>
            </a:spcAft>
          </a:pPr>
          <a:r>
            <a:rPr lang="en-US" sz="1100" kern="1200" dirty="0" smtClean="0"/>
            <a:t>Working Time Flexibility – Personal Control of Hours</a:t>
          </a:r>
        </a:p>
        <a:p>
          <a:pPr lvl="0" algn="ctr" defTabSz="711200">
            <a:lnSpc>
              <a:spcPct val="90000"/>
            </a:lnSpc>
            <a:spcBef>
              <a:spcPct val="0"/>
            </a:spcBef>
            <a:spcAft>
              <a:spcPct val="35000"/>
            </a:spcAft>
          </a:pPr>
          <a:r>
            <a:rPr lang="en-US" sz="1100" kern="1200" dirty="0" smtClean="0"/>
            <a:t>Working Time Flexibility – Provisions for Time Off for Personal Needs</a:t>
          </a:r>
          <a:endParaRPr lang="en-US" sz="1100" kern="1200" dirty="0"/>
        </a:p>
      </dsp:txBody>
      <dsp:txXfrm>
        <a:off x="3594735" y="3347171"/>
        <a:ext cx="3267940" cy="1960764"/>
      </dsp:txXfrm>
    </dsp:sp>
    <dsp:sp modelId="{760F31CA-28F9-4E06-A3B5-BA85B0AD95DD}">
      <dsp:nvSpPr>
        <dsp:cNvPr id="0" name=""/>
        <dsp:cNvSpPr/>
      </dsp:nvSpPr>
      <dsp:spPr>
        <a:xfrm>
          <a:off x="7189470" y="3347171"/>
          <a:ext cx="3267940" cy="1960764"/>
        </a:xfrm>
        <a:prstGeom prst="rect">
          <a:avLst/>
        </a:prstGeom>
        <a:solidFill>
          <a:srgbClr val="7030A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CONSULTATIVE PARTICIPATION AND COLLECTIVE REPRESENTATION</a:t>
          </a:r>
        </a:p>
        <a:p>
          <a:pPr lvl="0" algn="ctr" defTabSz="711200">
            <a:lnSpc>
              <a:spcPct val="90000"/>
            </a:lnSpc>
            <a:spcBef>
              <a:spcPct val="0"/>
            </a:spcBef>
            <a:spcAft>
              <a:spcPct val="35000"/>
            </a:spcAft>
          </a:pPr>
          <a:r>
            <a:rPr lang="en-US" sz="1100" kern="1200" dirty="0" smtClean="0"/>
            <a:t>Direct participation in </a:t>
          </a:r>
          <a:r>
            <a:rPr lang="en-US" sz="1100" kern="1200" dirty="0" err="1" smtClean="0"/>
            <a:t>Organisational</a:t>
          </a:r>
          <a:r>
            <a:rPr lang="en-US" sz="1100" kern="1200" dirty="0" smtClean="0"/>
            <a:t> Decisions</a:t>
          </a:r>
        </a:p>
        <a:p>
          <a:pPr lvl="0" algn="ctr" defTabSz="711200">
            <a:lnSpc>
              <a:spcPct val="90000"/>
            </a:lnSpc>
            <a:spcBef>
              <a:spcPct val="0"/>
            </a:spcBef>
            <a:spcAft>
              <a:spcPct val="35000"/>
            </a:spcAft>
          </a:pPr>
          <a:r>
            <a:rPr lang="en-US" sz="1100" kern="1200" dirty="0" smtClean="0"/>
            <a:t>Consultative Committees- Works Councils</a:t>
          </a:r>
        </a:p>
        <a:p>
          <a:pPr lvl="0" algn="ctr" defTabSz="711200">
            <a:lnSpc>
              <a:spcPct val="90000"/>
            </a:lnSpc>
            <a:spcBef>
              <a:spcPct val="0"/>
            </a:spcBef>
            <a:spcAft>
              <a:spcPct val="35000"/>
            </a:spcAft>
          </a:pPr>
          <a:r>
            <a:rPr lang="en-US" sz="1100" kern="1200" dirty="0" smtClean="0"/>
            <a:t>Union Presence</a:t>
          </a:r>
        </a:p>
        <a:p>
          <a:pPr lvl="0" algn="ctr" defTabSz="711200">
            <a:lnSpc>
              <a:spcPct val="90000"/>
            </a:lnSpc>
            <a:spcBef>
              <a:spcPct val="0"/>
            </a:spcBef>
            <a:spcAft>
              <a:spcPct val="35000"/>
            </a:spcAft>
          </a:pPr>
          <a:r>
            <a:rPr lang="en-US" sz="1100" kern="1200" dirty="0" smtClean="0"/>
            <a:t>Union Decision – Making Involvement</a:t>
          </a:r>
        </a:p>
        <a:p>
          <a:pPr lvl="0" algn="ctr" defTabSz="711200">
            <a:lnSpc>
              <a:spcPct val="90000"/>
            </a:lnSpc>
            <a:spcBef>
              <a:spcPct val="0"/>
            </a:spcBef>
            <a:spcAft>
              <a:spcPct val="35000"/>
            </a:spcAft>
          </a:pPr>
          <a:r>
            <a:rPr lang="en-US" sz="1100" kern="1200" dirty="0" smtClean="0"/>
            <a:t> </a:t>
          </a:r>
          <a:endParaRPr lang="en-US" sz="1100" kern="1200" dirty="0"/>
        </a:p>
      </dsp:txBody>
      <dsp:txXfrm>
        <a:off x="7189470" y="3347171"/>
        <a:ext cx="3267940" cy="196076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9D2322-4A63-481C-B63F-9045F0D437AB}" type="datetimeFigureOut">
              <a:rPr lang="en-GB" smtClean="0"/>
              <a:t>30/09/18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E2A6E-6344-4597-BB02-01431F88A6ED}" type="slidenum">
              <a:rPr lang="en-GB" smtClean="0"/>
              <a:t>‹#›</a:t>
            </a:fld>
            <a:endParaRPr lang="en-GB"/>
          </a:p>
        </p:txBody>
      </p:sp>
    </p:spTree>
    <p:extLst>
      <p:ext uri="{BB962C8B-B14F-4D97-AF65-F5344CB8AC3E}">
        <p14:creationId xmlns:p14="http://schemas.microsoft.com/office/powerpoint/2010/main" val="212117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(Thus, ‘good work’ is seemingly not simply a matter of removal of aspects that ostensibly represent ‘bad work’; rather it is something of a </a:t>
            </a:r>
            <a:r>
              <a:rPr lang="en-GB" dirty="0" err="1" smtClean="0"/>
              <a:t>pantechnicon</a:t>
            </a:r>
            <a:r>
              <a:rPr lang="en-GB" dirty="0" smtClean="0"/>
              <a:t> variable that includes contains a wide range of factors and influences concerning society and employers – beyond recognition of the importance of job satisfaction, the possible role of individual perceptions of what constitutes ‘good work’ is not covered).</a:t>
            </a:r>
            <a:endParaRPr lang="en-GB" dirty="0"/>
          </a:p>
        </p:txBody>
      </p:sp>
      <p:sp>
        <p:nvSpPr>
          <p:cNvPr id="4" name="Slide Number Placeholder 3"/>
          <p:cNvSpPr>
            <a:spLocks noGrp="1"/>
          </p:cNvSpPr>
          <p:nvPr>
            <p:ph type="sldNum" sz="quarter" idx="10"/>
          </p:nvPr>
        </p:nvSpPr>
        <p:spPr/>
        <p:txBody>
          <a:bodyPr/>
          <a:lstStyle/>
          <a:p>
            <a:fld id="{5CEE2A6E-6344-4597-BB02-01431F88A6ED}" type="slidenum">
              <a:rPr lang="en-GB" smtClean="0"/>
              <a:t>14</a:t>
            </a:fld>
            <a:endParaRPr lang="en-GB"/>
          </a:p>
        </p:txBody>
      </p:sp>
    </p:spTree>
    <p:extLst>
      <p:ext uri="{BB962C8B-B14F-4D97-AF65-F5344CB8AC3E}">
        <p14:creationId xmlns:p14="http://schemas.microsoft.com/office/powerpoint/2010/main" val="408686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People Value</a:t>
            </a:r>
            <a:r>
              <a:rPr lang="en-GB" baseline="0" dirty="0" smtClean="0"/>
              <a:t> different facets</a:t>
            </a:r>
            <a:endParaRPr lang="en-GB" dirty="0"/>
          </a:p>
        </p:txBody>
      </p:sp>
      <p:sp>
        <p:nvSpPr>
          <p:cNvPr id="4" name="Slide Number Placeholder 3"/>
          <p:cNvSpPr>
            <a:spLocks noGrp="1"/>
          </p:cNvSpPr>
          <p:nvPr>
            <p:ph type="sldNum" sz="quarter" idx="10"/>
          </p:nvPr>
        </p:nvSpPr>
        <p:spPr/>
        <p:txBody>
          <a:bodyPr/>
          <a:lstStyle/>
          <a:p>
            <a:fld id="{5CEE2A6E-6344-4597-BB02-01431F88A6ED}" type="slidenum">
              <a:rPr lang="en-GB" smtClean="0"/>
              <a:t>17</a:t>
            </a:fld>
            <a:endParaRPr lang="en-GB"/>
          </a:p>
        </p:txBody>
      </p:sp>
    </p:spTree>
    <p:extLst>
      <p:ext uri="{BB962C8B-B14F-4D97-AF65-F5344CB8AC3E}">
        <p14:creationId xmlns:p14="http://schemas.microsoft.com/office/powerpoint/2010/main" val="2592586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30/09/18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30/09/18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hyperlink" Target="https://youtu.be/JHGKyunsZBA" TargetMode="External"/><Relationship Id="rId1" Type="http://schemas.openxmlformats.org/officeDocument/2006/relationships/video" Target="https://www.youtube.com/embed/JHGKyunsZBA" TargetMode="Externa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v.uk/government/publications/workplace-health-applying-all-our-health/workplace-health-applying-all-our-health"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hsemployers.org/your-workforce/retain-and-improve/staff-experience/health-work-and-wellbeing" TargetMode="Externa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earningonscreen.ac.uk/ondemand/index.php/prog/015B75D4?bcast=47730049" TargetMode="Externa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mZpyJwevPq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Good Work, Balanced Work and Barriers to Work</a:t>
            </a:r>
            <a:endParaRPr lang="en-GB" dirty="0"/>
          </a:p>
        </p:txBody>
      </p:sp>
      <p:sp>
        <p:nvSpPr>
          <p:cNvPr id="3" name="Subtitle 2"/>
          <p:cNvSpPr>
            <a:spLocks noGrp="1"/>
          </p:cNvSpPr>
          <p:nvPr>
            <p:ph type="subTitle" idx="1"/>
          </p:nvPr>
        </p:nvSpPr>
        <p:spPr/>
        <p:txBody>
          <a:bodyPr>
            <a:normAutofit lnSpcReduction="10000"/>
          </a:bodyPr>
          <a:lstStyle/>
          <a:p>
            <a:r>
              <a:rPr lang="en-GB" dirty="0" smtClean="0"/>
              <a:t>Health and Work Module</a:t>
            </a:r>
          </a:p>
          <a:p>
            <a:r>
              <a:rPr lang="en-GB" dirty="0" smtClean="0"/>
              <a:t>Lecture 2.</a:t>
            </a:r>
          </a:p>
          <a:p>
            <a:r>
              <a:rPr lang="en-GB" dirty="0" smtClean="0"/>
              <a:t>Tristi Brownett 2018</a:t>
            </a:r>
            <a:endParaRPr lang="en-GB" dirty="0"/>
          </a:p>
        </p:txBody>
      </p:sp>
    </p:spTree>
    <p:extLst>
      <p:ext uri="{BB962C8B-B14F-4D97-AF65-F5344CB8AC3E}">
        <p14:creationId xmlns:p14="http://schemas.microsoft.com/office/powerpoint/2010/main" val="27812360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Sustainable Development Goal 8</a:t>
            </a:r>
            <a:endParaRPr lang="en-GB" dirty="0"/>
          </a:p>
        </p:txBody>
      </p:sp>
      <p:sp>
        <p:nvSpPr>
          <p:cNvPr id="3" name="Content Placeholder 2"/>
          <p:cNvSpPr>
            <a:spLocks noGrp="1"/>
          </p:cNvSpPr>
          <p:nvPr>
            <p:ph idx="1"/>
          </p:nvPr>
        </p:nvSpPr>
        <p:spPr>
          <a:xfrm>
            <a:off x="2414645" y="2673928"/>
            <a:ext cx="8915400" cy="3777622"/>
          </a:xfrm>
        </p:spPr>
        <p:txBody>
          <a:bodyPr>
            <a:normAutofit fontScale="92500" lnSpcReduction="10000"/>
          </a:bodyPr>
          <a:lstStyle/>
          <a:p>
            <a:pPr marL="0" indent="0">
              <a:buNone/>
            </a:pPr>
            <a:r>
              <a:rPr lang="en-GB" i="1" dirty="0" smtClean="0"/>
              <a:t>“Sustainable </a:t>
            </a:r>
            <a:r>
              <a:rPr lang="en-GB" i="1" dirty="0"/>
              <a:t>economic growth will require societies to create the conditions that allow people to have quality jobs that stimulate the economy while not harming the environment. Job opportunities and decent working conditions are also required for the whole working age population. There needs to be increased access to financial services to manage incomes, accumulate assets and make productive investments. Increased commitments to trade, banking and agriculture infrastructure will also help increase productivity and reduce unemployment levels in the world’s most impoverished regions</a:t>
            </a:r>
            <a:r>
              <a:rPr lang="en-GB" i="1" dirty="0" smtClean="0"/>
              <a:t>.”</a:t>
            </a:r>
          </a:p>
          <a:p>
            <a:pPr marL="0" indent="0">
              <a:buNone/>
            </a:pPr>
            <a:endParaRPr lang="en-GB" dirty="0" smtClean="0"/>
          </a:p>
          <a:p>
            <a:r>
              <a:rPr lang="en-GB" dirty="0" smtClean="0"/>
              <a:t>Read the handout relating to the targets?</a:t>
            </a:r>
          </a:p>
          <a:p>
            <a:r>
              <a:rPr lang="en-GB" dirty="0" smtClean="0"/>
              <a:t>In your pair consider whose role it is to address each of the targets? </a:t>
            </a:r>
          </a:p>
          <a:p>
            <a:r>
              <a:rPr lang="en-GB" dirty="0" smtClean="0"/>
              <a:t>What difference would achieving this goal by 2030 make to health and wellbeing across the globe?</a:t>
            </a:r>
            <a:endParaRPr lang="en-GB" dirty="0"/>
          </a:p>
        </p:txBody>
      </p:sp>
      <p:pic>
        <p:nvPicPr>
          <p:cNvPr id="4" name="Picture 3"/>
          <p:cNvPicPr>
            <a:picLocks noChangeAspect="1"/>
          </p:cNvPicPr>
          <p:nvPr/>
        </p:nvPicPr>
        <p:blipFill>
          <a:blip r:embed="rId2"/>
          <a:stretch>
            <a:fillRect/>
          </a:stretch>
        </p:blipFill>
        <p:spPr>
          <a:xfrm>
            <a:off x="2589212" y="1295400"/>
            <a:ext cx="7791450" cy="1219200"/>
          </a:xfrm>
          <a:prstGeom prst="rect">
            <a:avLst/>
          </a:prstGeom>
        </p:spPr>
      </p:pic>
    </p:spTree>
    <p:extLst>
      <p:ext uri="{BB962C8B-B14F-4D97-AF65-F5344CB8AC3E}">
        <p14:creationId xmlns:p14="http://schemas.microsoft.com/office/powerpoint/2010/main" val="18237321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JHGKyunsZBA"/>
          <p:cNvPicPr>
            <a:picLocks noGrp="1" noRot="1" noChangeAspect="1"/>
          </p:cNvPicPr>
          <p:nvPr>
            <p:ph idx="1"/>
            <a:quickTimeFile r:link="rId1"/>
          </p:nvPr>
        </p:nvPicPr>
        <p:blipFill>
          <a:blip r:embed="rId3"/>
          <a:stretch>
            <a:fillRect/>
          </a:stretch>
        </p:blipFill>
        <p:spPr>
          <a:xfrm>
            <a:off x="2930471" y="798022"/>
            <a:ext cx="8142779" cy="4580313"/>
          </a:xfrm>
          <a:prstGeom prst="rect">
            <a:avLst/>
          </a:prstGeom>
        </p:spPr>
      </p:pic>
      <p:sp>
        <p:nvSpPr>
          <p:cNvPr id="5" name="Rectangle 4"/>
          <p:cNvSpPr/>
          <p:nvPr/>
        </p:nvSpPr>
        <p:spPr>
          <a:xfrm>
            <a:off x="3033808" y="5829592"/>
            <a:ext cx="3377848" cy="369332"/>
          </a:xfrm>
          <a:prstGeom prst="rect">
            <a:avLst/>
          </a:prstGeom>
        </p:spPr>
        <p:txBody>
          <a:bodyPr wrap="none">
            <a:spAutoFit/>
          </a:bodyPr>
          <a:lstStyle/>
          <a:p>
            <a:r>
              <a:rPr lang="en-GB" dirty="0">
                <a:solidFill>
                  <a:srgbClr val="FFFFFF"/>
                </a:solidFill>
                <a:latin typeface="YouTube Noto"/>
                <a:hlinkClick r:id="rId4"/>
              </a:rPr>
              <a:t>https://youtu.be/JHGKyunsZBA</a:t>
            </a:r>
            <a:endParaRPr lang="en-GB" dirty="0"/>
          </a:p>
        </p:txBody>
      </p:sp>
    </p:spTree>
    <p:extLst>
      <p:ext uri="{BB962C8B-B14F-4D97-AF65-F5344CB8AC3E}">
        <p14:creationId xmlns:p14="http://schemas.microsoft.com/office/powerpoint/2010/main" val="239360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Break Time</a:t>
            </a:r>
            <a:endParaRPr lang="en-GB" dirty="0"/>
          </a:p>
        </p:txBody>
      </p:sp>
      <p:pic>
        <p:nvPicPr>
          <p:cNvPr id="4" name="Content Placeholder 3"/>
          <p:cNvPicPr>
            <a:picLocks noGrp="1" noChangeAspect="1"/>
          </p:cNvPicPr>
          <p:nvPr>
            <p:ph idx="1"/>
          </p:nvPr>
        </p:nvPicPr>
        <p:blipFill>
          <a:blip r:embed="rId2"/>
          <a:stretch>
            <a:fillRect/>
          </a:stretch>
        </p:blipFill>
        <p:spPr>
          <a:xfrm>
            <a:off x="3389007" y="2133600"/>
            <a:ext cx="7315811" cy="3778250"/>
          </a:xfrm>
          <a:prstGeom prst="rect">
            <a:avLst/>
          </a:prstGeom>
        </p:spPr>
      </p:pic>
    </p:spTree>
    <p:extLst>
      <p:ext uri="{BB962C8B-B14F-4D97-AF65-F5344CB8AC3E}">
        <p14:creationId xmlns:p14="http://schemas.microsoft.com/office/powerpoint/2010/main" val="16805101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Good Work</a:t>
            </a:r>
            <a:r>
              <a:rPr lang="en-GB" dirty="0" smtClean="0"/>
              <a:t>? Is it the same as decent work?</a:t>
            </a:r>
            <a:endParaRPr lang="en-GB" dirty="0"/>
          </a:p>
        </p:txBody>
      </p:sp>
      <p:pic>
        <p:nvPicPr>
          <p:cNvPr id="4" name="Content Placeholder 3"/>
          <p:cNvPicPr>
            <a:picLocks noGrp="1" noChangeAspect="1"/>
          </p:cNvPicPr>
          <p:nvPr>
            <p:ph idx="1"/>
          </p:nvPr>
        </p:nvPicPr>
        <p:blipFill>
          <a:blip r:embed="rId2"/>
          <a:stretch>
            <a:fillRect/>
          </a:stretch>
        </p:blipFill>
        <p:spPr>
          <a:xfrm>
            <a:off x="3609925" y="2133600"/>
            <a:ext cx="6873976" cy="3778250"/>
          </a:xfrm>
          <a:prstGeom prst="rect">
            <a:avLst/>
          </a:prstGeom>
        </p:spPr>
      </p:pic>
    </p:spTree>
    <p:extLst>
      <p:ext uri="{BB962C8B-B14F-4D97-AF65-F5344CB8AC3E}">
        <p14:creationId xmlns:p14="http://schemas.microsoft.com/office/powerpoint/2010/main" val="19497337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Good Work</a:t>
            </a:r>
            <a:r>
              <a:rPr lang="en-GB" sz="1800" dirty="0"/>
              <a:t>(Waddell and Burton, 2006, p83 citing Coats, 2005)</a:t>
            </a:r>
          </a:p>
        </p:txBody>
      </p:sp>
      <p:sp>
        <p:nvSpPr>
          <p:cNvPr id="3" name="Content Placeholder 2"/>
          <p:cNvSpPr>
            <a:spLocks noGrp="1"/>
          </p:cNvSpPr>
          <p:nvPr>
            <p:ph idx="1"/>
          </p:nvPr>
        </p:nvSpPr>
        <p:spPr>
          <a:xfrm>
            <a:off x="2589212" y="1673413"/>
            <a:ext cx="9318906" cy="4796116"/>
          </a:xfrm>
        </p:spPr>
        <p:txBody>
          <a:bodyPr>
            <a:normAutofit fontScale="92500" lnSpcReduction="10000"/>
          </a:bodyPr>
          <a:lstStyle/>
          <a:p>
            <a:pPr marL="0" indent="0">
              <a:buNone/>
            </a:pPr>
            <a:r>
              <a:rPr lang="en-GB" dirty="0" smtClean="0"/>
              <a:t>A </a:t>
            </a:r>
            <a:r>
              <a:rPr lang="en-GB" dirty="0"/>
              <a:t>vision of “good work” should </a:t>
            </a:r>
            <a:r>
              <a:rPr lang="en-GB" dirty="0" smtClean="0"/>
              <a:t>… </a:t>
            </a:r>
            <a:r>
              <a:rPr lang="en-GB" dirty="0"/>
              <a:t>embrace the following: </a:t>
            </a:r>
            <a:endParaRPr lang="en-GB" dirty="0" smtClean="0"/>
          </a:p>
          <a:p>
            <a:r>
              <a:rPr lang="en-GB" dirty="0" smtClean="0"/>
              <a:t>Full </a:t>
            </a:r>
            <a:r>
              <a:rPr lang="en-GB" dirty="0"/>
              <a:t>employment - defined as the availability of jobs for all those who wish to work </a:t>
            </a:r>
            <a:endParaRPr lang="en-GB" dirty="0" smtClean="0"/>
          </a:p>
          <a:p>
            <a:r>
              <a:rPr lang="en-GB" dirty="0" smtClean="0"/>
              <a:t>Fair </a:t>
            </a:r>
            <a:r>
              <a:rPr lang="en-GB" dirty="0"/>
              <a:t>pay (including equal pay for work of equal value) </a:t>
            </a:r>
            <a:endParaRPr lang="en-GB" dirty="0" smtClean="0"/>
          </a:p>
          <a:p>
            <a:r>
              <a:rPr lang="en-GB" dirty="0" smtClean="0"/>
              <a:t>The </a:t>
            </a:r>
            <a:r>
              <a:rPr lang="en-GB" dirty="0"/>
              <a:t>absence of discrimination on the grounds of race, gender, sexuality, disability or age </a:t>
            </a:r>
            <a:endParaRPr lang="en-GB" dirty="0" smtClean="0"/>
          </a:p>
          <a:p>
            <a:r>
              <a:rPr lang="en-GB" dirty="0" smtClean="0"/>
              <a:t>Secure </a:t>
            </a:r>
            <a:r>
              <a:rPr lang="en-GB" dirty="0"/>
              <a:t>and interesting jobs that employees find fulfilling </a:t>
            </a:r>
            <a:endParaRPr lang="en-GB" dirty="0" smtClean="0"/>
          </a:p>
          <a:p>
            <a:r>
              <a:rPr lang="en-GB" dirty="0" smtClean="0"/>
              <a:t>A </a:t>
            </a:r>
            <a:r>
              <a:rPr lang="en-GB" dirty="0"/>
              <a:t>style and ethos of management that is based on high levels of trust which recognises that managing people fairly and effectively is crucial to skilled work and high performance </a:t>
            </a:r>
            <a:endParaRPr lang="en-GB" dirty="0" smtClean="0"/>
          </a:p>
          <a:p>
            <a:r>
              <a:rPr lang="en-GB" dirty="0" smtClean="0"/>
              <a:t>Choice </a:t>
            </a:r>
            <a:r>
              <a:rPr lang="en-GB" dirty="0"/>
              <a:t>flexibility and control over working </a:t>
            </a:r>
            <a:r>
              <a:rPr lang="en-GB" dirty="0" smtClean="0"/>
              <a:t>hours</a:t>
            </a:r>
          </a:p>
          <a:p>
            <a:r>
              <a:rPr lang="en-GB" dirty="0" smtClean="0"/>
              <a:t> Autonomy </a:t>
            </a:r>
            <a:r>
              <a:rPr lang="en-GB" dirty="0"/>
              <a:t>and control over the pace of work and the working environment </a:t>
            </a:r>
            <a:endParaRPr lang="en-GB" dirty="0" smtClean="0"/>
          </a:p>
          <a:p>
            <a:r>
              <a:rPr lang="en-GB" dirty="0" smtClean="0"/>
              <a:t>Statutory </a:t>
            </a:r>
            <a:r>
              <a:rPr lang="en-GB" dirty="0"/>
              <a:t>minimum standards to protect the most vulnerable workers against exploitation </a:t>
            </a:r>
            <a:endParaRPr lang="en-GB" dirty="0" smtClean="0"/>
          </a:p>
          <a:p>
            <a:r>
              <a:rPr lang="en-GB" dirty="0" smtClean="0"/>
              <a:t>Voice </a:t>
            </a:r>
            <a:r>
              <a:rPr lang="en-GB" dirty="0"/>
              <a:t>for workers in the critical employer decisions that affect their futures.</a:t>
            </a:r>
          </a:p>
        </p:txBody>
      </p:sp>
    </p:spTree>
    <p:extLst>
      <p:ext uri="{BB962C8B-B14F-4D97-AF65-F5344CB8AC3E}">
        <p14:creationId xmlns:p14="http://schemas.microsoft.com/office/powerpoint/2010/main" val="7379792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Taylor Review - Summary (2017, p6)</a:t>
            </a:r>
            <a:endParaRPr lang="en-GB" dirty="0"/>
          </a:p>
        </p:txBody>
      </p:sp>
      <p:sp>
        <p:nvSpPr>
          <p:cNvPr id="3" name="Content Placeholder 2"/>
          <p:cNvSpPr>
            <a:spLocks noGrp="1"/>
          </p:cNvSpPr>
          <p:nvPr>
            <p:ph idx="1"/>
          </p:nvPr>
        </p:nvSpPr>
        <p:spPr>
          <a:xfrm>
            <a:off x="2554941" y="1553883"/>
            <a:ext cx="8949671" cy="4930044"/>
          </a:xfrm>
        </p:spPr>
        <p:txBody>
          <a:bodyPr>
            <a:normAutofit fontScale="92500" lnSpcReduction="20000"/>
          </a:bodyPr>
          <a:lstStyle/>
          <a:p>
            <a:pPr marL="0" indent="0">
              <a:buNone/>
            </a:pPr>
            <a:r>
              <a:rPr lang="en-GB" dirty="0" smtClean="0"/>
              <a:t>The </a:t>
            </a:r>
            <a:r>
              <a:rPr lang="en-GB" dirty="0"/>
              <a:t>work of this </a:t>
            </a:r>
            <a:r>
              <a:rPr lang="en-GB" dirty="0" smtClean="0"/>
              <a:t>review </a:t>
            </a:r>
            <a:r>
              <a:rPr lang="en-GB" dirty="0"/>
              <a:t>is based on a single overriding ambition: </a:t>
            </a:r>
            <a:r>
              <a:rPr lang="en-GB" b="1" dirty="0">
                <a:solidFill>
                  <a:schemeClr val="accent2">
                    <a:lumMod val="75000"/>
                  </a:schemeClr>
                </a:solidFill>
              </a:rPr>
              <a:t>All work in the UK economy should be fair and decent with realistic scope for development and fulfilment.</a:t>
            </a:r>
            <a:r>
              <a:rPr lang="en-GB" dirty="0"/>
              <a:t> Good work matters for several reasons</a:t>
            </a:r>
            <a:r>
              <a:rPr lang="en-GB" dirty="0" smtClean="0"/>
              <a:t>:</a:t>
            </a:r>
            <a:endParaRPr lang="en-GB" dirty="0"/>
          </a:p>
          <a:p>
            <a:r>
              <a:rPr lang="en-GB" dirty="0"/>
              <a:t>Because, despite the important contribution of the living wage and the benefit system, </a:t>
            </a:r>
            <a:r>
              <a:rPr lang="en-GB" b="1" dirty="0"/>
              <a:t>fairness demands that we ensure people, particularly those on lower incomes, have routes to progress in work</a:t>
            </a:r>
            <a:r>
              <a:rPr lang="en-GB" dirty="0"/>
              <a:t>, have the opportunity to boost their earning power, and are </a:t>
            </a:r>
            <a:r>
              <a:rPr lang="en-GB" b="1" dirty="0">
                <a:solidFill>
                  <a:srgbClr val="849276"/>
                </a:solidFill>
              </a:rPr>
              <a:t>treated with respect and decency at work</a:t>
            </a:r>
            <a:r>
              <a:rPr lang="en-GB" b="1" dirty="0" smtClean="0"/>
              <a:t>.</a:t>
            </a:r>
            <a:endParaRPr lang="en-GB" b="1" dirty="0"/>
          </a:p>
          <a:p>
            <a:r>
              <a:rPr lang="en-GB" b="1" dirty="0">
                <a:solidFill>
                  <a:srgbClr val="849276"/>
                </a:solidFill>
              </a:rPr>
              <a:t>Because, while having employment is itself vital to people’s health and well-being, the quality of people’s work is </a:t>
            </a:r>
            <a:r>
              <a:rPr lang="en-GB" b="1" dirty="0" smtClean="0">
                <a:solidFill>
                  <a:srgbClr val="849276"/>
                </a:solidFill>
              </a:rPr>
              <a:t>also a </a:t>
            </a:r>
            <a:r>
              <a:rPr lang="en-GB" b="1" dirty="0">
                <a:solidFill>
                  <a:srgbClr val="849276"/>
                </a:solidFill>
              </a:rPr>
              <a:t>major factor in helping people to stay healthy and happy, something which benefits them and serves the wider public interest</a:t>
            </a:r>
            <a:r>
              <a:rPr lang="en-GB" b="1" dirty="0" smtClean="0">
                <a:solidFill>
                  <a:srgbClr val="849276"/>
                </a:solidFill>
              </a:rPr>
              <a:t>.</a:t>
            </a:r>
            <a:endParaRPr lang="en-GB" b="1" dirty="0">
              <a:solidFill>
                <a:srgbClr val="849276"/>
              </a:solidFill>
            </a:endParaRPr>
          </a:p>
          <a:p>
            <a:r>
              <a:rPr lang="en-GB" dirty="0"/>
              <a:t>Because better designed </a:t>
            </a:r>
            <a:r>
              <a:rPr lang="en-GB" b="1" dirty="0">
                <a:solidFill>
                  <a:srgbClr val="849276"/>
                </a:solidFill>
              </a:rPr>
              <a:t>work that gets the best out of people </a:t>
            </a:r>
            <a:r>
              <a:rPr lang="en-GB" dirty="0"/>
              <a:t>can make an important contribution to tackling our complex challenge of low productivity</a:t>
            </a:r>
            <a:r>
              <a:rPr lang="en-GB" dirty="0" smtClean="0"/>
              <a:t>.</a:t>
            </a:r>
            <a:endParaRPr lang="en-GB" dirty="0"/>
          </a:p>
          <a:p>
            <a:r>
              <a:rPr lang="en-GB" dirty="0"/>
              <a:t>Because we should, as a matter of principle, want the experience of work to match the </a:t>
            </a:r>
            <a:r>
              <a:rPr lang="en-GB" b="1" dirty="0"/>
              <a:t>aspirations we have for modern citizenship</a:t>
            </a:r>
            <a:r>
              <a:rPr lang="en-GB" dirty="0"/>
              <a:t>; that </a:t>
            </a:r>
            <a:r>
              <a:rPr lang="en-GB" b="1" dirty="0">
                <a:solidFill>
                  <a:srgbClr val="849276"/>
                </a:solidFill>
              </a:rPr>
              <a:t>people feel they are respected, trusted and enabled and expected to take responsibility</a:t>
            </a:r>
            <a:r>
              <a:rPr lang="en-GB" dirty="0" smtClean="0"/>
              <a:t>.</a:t>
            </a:r>
            <a:endParaRPr lang="en-GB" dirty="0"/>
          </a:p>
          <a:p>
            <a:r>
              <a:rPr lang="en-GB" dirty="0"/>
              <a:t>Because the pace of change in the modern economy, and particularly in technology and the development of new business models, means we need a concerted approach to work which is both up to date and responsive and based on enduring principles of fairness.</a:t>
            </a:r>
          </a:p>
          <a:p>
            <a:endParaRPr lang="en-GB" dirty="0"/>
          </a:p>
          <a:p>
            <a:endParaRPr lang="en-GB" dirty="0"/>
          </a:p>
        </p:txBody>
      </p:sp>
    </p:spTree>
    <p:extLst>
      <p:ext uri="{BB962C8B-B14F-4D97-AF65-F5344CB8AC3E}">
        <p14:creationId xmlns:p14="http://schemas.microsoft.com/office/powerpoint/2010/main" val="4266447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Taylor </a:t>
            </a:r>
            <a:r>
              <a:rPr lang="en-GB" dirty="0" smtClean="0"/>
              <a:t>Review (2017)</a:t>
            </a:r>
            <a:endParaRPr lang="en-GB" dirty="0"/>
          </a:p>
        </p:txBody>
      </p:sp>
      <p:sp>
        <p:nvSpPr>
          <p:cNvPr id="3" name="Content Placeholder 2"/>
          <p:cNvSpPr>
            <a:spLocks noGrp="1"/>
          </p:cNvSpPr>
          <p:nvPr>
            <p:ph idx="1"/>
          </p:nvPr>
        </p:nvSpPr>
        <p:spPr>
          <a:xfrm>
            <a:off x="2589212" y="1912471"/>
            <a:ext cx="8915400" cy="4825999"/>
          </a:xfrm>
        </p:spPr>
        <p:txBody>
          <a:bodyPr>
            <a:normAutofit/>
          </a:bodyPr>
          <a:lstStyle/>
          <a:p>
            <a:r>
              <a:rPr lang="en-GB" sz="2000" dirty="0" smtClean="0"/>
              <a:t>53 </a:t>
            </a:r>
            <a:r>
              <a:rPr lang="en-GB" sz="2000" dirty="0" smtClean="0"/>
              <a:t>Recommendations</a:t>
            </a:r>
          </a:p>
          <a:p>
            <a:r>
              <a:rPr lang="en-GB" sz="2000" b="1" dirty="0" smtClean="0"/>
              <a:t>Recommendation 6: “The </a:t>
            </a:r>
            <a:r>
              <a:rPr lang="en-GB" sz="2000" b="1" dirty="0"/>
              <a:t>shape and content of work and individual </a:t>
            </a:r>
            <a:r>
              <a:rPr lang="en-GB" sz="2000" b="1" dirty="0" smtClean="0"/>
              <a:t>health and </a:t>
            </a:r>
            <a:r>
              <a:rPr lang="en-GB" sz="2000" b="1" dirty="0"/>
              <a:t>well-being are strongly related. For the benefit for firms, workers and the public interest we </a:t>
            </a:r>
            <a:r>
              <a:rPr lang="en-GB" sz="2000" b="1" dirty="0" smtClean="0"/>
              <a:t>need to </a:t>
            </a:r>
            <a:r>
              <a:rPr lang="en-GB" sz="2000" b="1" dirty="0"/>
              <a:t>develop a more proactive approach to </a:t>
            </a:r>
            <a:r>
              <a:rPr lang="en-GB" sz="2000" b="1" dirty="0" smtClean="0"/>
              <a:t>workplace health.”</a:t>
            </a:r>
          </a:p>
          <a:p>
            <a:r>
              <a:rPr lang="en-GB" sz="2000" dirty="0" smtClean="0"/>
              <a:t>Employment quality – High Level Indicators;</a:t>
            </a:r>
            <a:endParaRPr lang="en-GB" sz="2000" dirty="0"/>
          </a:p>
          <a:p>
            <a:pPr lvl="1"/>
            <a:r>
              <a:rPr lang="en-GB" sz="1800" dirty="0" smtClean="0"/>
              <a:t>Wages</a:t>
            </a:r>
          </a:p>
          <a:p>
            <a:pPr lvl="1"/>
            <a:r>
              <a:rPr lang="en-GB" sz="1800" dirty="0" smtClean="0"/>
              <a:t>Employment Quality</a:t>
            </a:r>
          </a:p>
          <a:p>
            <a:pPr lvl="1"/>
            <a:r>
              <a:rPr lang="en-GB" sz="1800" dirty="0" smtClean="0"/>
              <a:t>Education </a:t>
            </a:r>
            <a:r>
              <a:rPr lang="en-GB" sz="1800" dirty="0"/>
              <a:t>and training</a:t>
            </a:r>
            <a:r>
              <a:rPr lang="en-GB" sz="1800" dirty="0" smtClean="0"/>
              <a:t>;</a:t>
            </a:r>
            <a:endParaRPr lang="en-GB" sz="1800" dirty="0"/>
          </a:p>
          <a:p>
            <a:pPr lvl="1"/>
            <a:r>
              <a:rPr lang="en-GB" sz="1800" dirty="0"/>
              <a:t>Working conditions</a:t>
            </a:r>
            <a:r>
              <a:rPr lang="en-GB" sz="1800" dirty="0" smtClean="0"/>
              <a:t>;</a:t>
            </a:r>
            <a:endParaRPr lang="en-GB" sz="1800" dirty="0"/>
          </a:p>
          <a:p>
            <a:pPr lvl="1"/>
            <a:r>
              <a:rPr lang="en-GB" sz="1800" dirty="0"/>
              <a:t>Work life balance; and</a:t>
            </a:r>
          </a:p>
          <a:p>
            <a:pPr lvl="1"/>
            <a:r>
              <a:rPr lang="en-GB" sz="1800" dirty="0"/>
              <a:t>Consultative participation &amp; </a:t>
            </a:r>
            <a:r>
              <a:rPr lang="en-GB" sz="1800" dirty="0" smtClean="0"/>
              <a:t>collective representation</a:t>
            </a:r>
            <a:r>
              <a:rPr lang="en-GB" sz="1800" dirty="0"/>
              <a:t>.</a:t>
            </a:r>
          </a:p>
          <a:p>
            <a:pPr marL="0" indent="0">
              <a:buNone/>
            </a:pPr>
            <a:endParaRPr lang="en-GB" dirty="0"/>
          </a:p>
          <a:p>
            <a:pPr marL="0" indent="0">
              <a:buNone/>
            </a:pPr>
            <a:endParaRPr lang="en-GB" dirty="0"/>
          </a:p>
        </p:txBody>
      </p:sp>
      <p:pic>
        <p:nvPicPr>
          <p:cNvPr id="4" name="Picture 3"/>
          <p:cNvPicPr>
            <a:picLocks noChangeAspect="1"/>
          </p:cNvPicPr>
          <p:nvPr/>
        </p:nvPicPr>
        <p:blipFill>
          <a:blip r:embed="rId2"/>
          <a:stretch>
            <a:fillRect/>
          </a:stretch>
        </p:blipFill>
        <p:spPr>
          <a:xfrm>
            <a:off x="9248820" y="221508"/>
            <a:ext cx="2783208" cy="1564525"/>
          </a:xfrm>
          <a:prstGeom prst="rect">
            <a:avLst/>
          </a:prstGeom>
        </p:spPr>
      </p:pic>
    </p:spTree>
    <p:extLst>
      <p:ext uri="{BB962C8B-B14F-4D97-AF65-F5344CB8AC3E}">
        <p14:creationId xmlns:p14="http://schemas.microsoft.com/office/powerpoint/2010/main" val="19599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917872087"/>
              </p:ext>
            </p:extLst>
          </p:nvPr>
        </p:nvGraphicFramePr>
        <p:xfrm>
          <a:off x="1346661" y="656706"/>
          <a:ext cx="10457411" cy="6367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954044" y="656706"/>
            <a:ext cx="8071106" cy="954107"/>
          </a:xfrm>
          <a:prstGeom prst="rect">
            <a:avLst/>
          </a:prstGeom>
        </p:spPr>
        <p:txBody>
          <a:bodyPr wrap="square">
            <a:spAutoFit/>
          </a:bodyPr>
          <a:lstStyle/>
          <a:p>
            <a:r>
              <a:rPr lang="en-GB" sz="3600" dirty="0" err="1"/>
              <a:t>QuInnE</a:t>
            </a:r>
            <a:r>
              <a:rPr lang="en-GB" sz="3600" dirty="0"/>
              <a:t> indicators of quality </a:t>
            </a:r>
            <a:r>
              <a:rPr lang="en-GB" sz="3600" dirty="0" smtClean="0"/>
              <a:t>work </a:t>
            </a:r>
            <a:r>
              <a:rPr lang="en-GB" dirty="0" smtClean="0"/>
              <a:t>(cited by Taylor, 2017)</a:t>
            </a:r>
            <a:endParaRPr lang="en-GB" dirty="0"/>
          </a:p>
        </p:txBody>
      </p:sp>
    </p:spTree>
    <p:extLst>
      <p:ext uri="{BB962C8B-B14F-4D97-AF65-F5344CB8AC3E}">
        <p14:creationId xmlns:p14="http://schemas.microsoft.com/office/powerpoint/2010/main" val="34744074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Good Work (</a:t>
            </a:r>
            <a:r>
              <a:rPr lang="en-GB" dirty="0" err="1" smtClean="0"/>
              <a:t>Balaram</a:t>
            </a:r>
            <a:r>
              <a:rPr lang="en-GB" dirty="0" smtClean="0"/>
              <a:t> and Wallace-Stephens - RSA, 2018, p19)</a:t>
            </a:r>
            <a:endParaRPr lang="en-GB" dirty="0"/>
          </a:p>
        </p:txBody>
      </p:sp>
      <p:sp>
        <p:nvSpPr>
          <p:cNvPr id="3" name="Content Placeholder 2"/>
          <p:cNvSpPr>
            <a:spLocks noGrp="1"/>
          </p:cNvSpPr>
          <p:nvPr>
            <p:ph idx="1"/>
          </p:nvPr>
        </p:nvSpPr>
        <p:spPr/>
        <p:txBody>
          <a:bodyPr>
            <a:normAutofit/>
          </a:bodyPr>
          <a:lstStyle/>
          <a:p>
            <a:pPr marL="0" indent="0" algn="ctr">
              <a:buNone/>
            </a:pPr>
            <a:r>
              <a:rPr lang="en-GB" sz="2800" i="1" dirty="0" smtClean="0"/>
              <a:t>“Good </a:t>
            </a:r>
            <a:r>
              <a:rPr lang="en-GB" sz="2800" i="1" dirty="0"/>
              <a:t>work is described as work that is fair and decent, with realistic scope for development and fulfilment</a:t>
            </a:r>
            <a:r>
              <a:rPr lang="en-GB" sz="2800" i="1" dirty="0" smtClean="0"/>
              <a:t>. </a:t>
            </a:r>
            <a:r>
              <a:rPr lang="en-GB" sz="2800" i="1" dirty="0"/>
              <a:t>It is, in essence, capturing the two most important considerations for many people when pursuing a job – the offer of economic security as well as a rewarding experience</a:t>
            </a:r>
            <a:r>
              <a:rPr lang="en-GB" sz="2800" i="1" dirty="0" smtClean="0"/>
              <a:t>.”</a:t>
            </a:r>
            <a:endParaRPr lang="en-GB" sz="2800" i="1" dirty="0"/>
          </a:p>
        </p:txBody>
      </p:sp>
    </p:spTree>
    <p:extLst>
      <p:ext uri="{BB962C8B-B14F-4D97-AF65-F5344CB8AC3E}">
        <p14:creationId xmlns:p14="http://schemas.microsoft.com/office/powerpoint/2010/main" val="41547931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340228"/>
            <a:ext cx="8911687" cy="1280890"/>
          </a:xfrm>
        </p:spPr>
        <p:txBody>
          <a:bodyPr>
            <a:normAutofit fontScale="90000"/>
          </a:bodyPr>
          <a:lstStyle/>
          <a:p>
            <a:r>
              <a:rPr lang="en-GB" dirty="0" smtClean="0"/>
              <a:t>What aspects of the job do you believe that modern UK workforce perceive as most important?</a:t>
            </a:r>
            <a:endParaRPr lang="en-GB" dirty="0"/>
          </a:p>
        </p:txBody>
      </p:sp>
      <p:pic>
        <p:nvPicPr>
          <p:cNvPr id="4" name="Content Placeholder 3"/>
          <p:cNvPicPr>
            <a:picLocks noGrp="1" noChangeAspect="1"/>
          </p:cNvPicPr>
          <p:nvPr>
            <p:ph idx="1"/>
          </p:nvPr>
        </p:nvPicPr>
        <p:blipFill>
          <a:blip r:embed="rId2"/>
          <a:stretch>
            <a:fillRect/>
          </a:stretch>
        </p:blipFill>
        <p:spPr>
          <a:xfrm>
            <a:off x="3609925" y="2133600"/>
            <a:ext cx="6873976" cy="3778250"/>
          </a:xfrm>
          <a:prstGeom prst="rect">
            <a:avLst/>
          </a:prstGeom>
        </p:spPr>
      </p:pic>
      <p:sp>
        <p:nvSpPr>
          <p:cNvPr id="5" name="Rectangle 4"/>
          <p:cNvSpPr/>
          <p:nvPr/>
        </p:nvSpPr>
        <p:spPr>
          <a:xfrm>
            <a:off x="2898371" y="6140450"/>
            <a:ext cx="8606241" cy="369332"/>
          </a:xfrm>
          <a:prstGeom prst="rect">
            <a:avLst/>
          </a:prstGeom>
        </p:spPr>
        <p:txBody>
          <a:bodyPr wrap="square">
            <a:spAutoFit/>
          </a:bodyPr>
          <a:lstStyle/>
          <a:p>
            <a:r>
              <a:rPr lang="en-GB" dirty="0" smtClean="0"/>
              <a:t>Use the statements to decide the most important to the least important.</a:t>
            </a:r>
            <a:endParaRPr lang="en-GB" dirty="0"/>
          </a:p>
        </p:txBody>
      </p:sp>
    </p:spTree>
    <p:extLst>
      <p:ext uri="{BB962C8B-B14F-4D97-AF65-F5344CB8AC3E}">
        <p14:creationId xmlns:p14="http://schemas.microsoft.com/office/powerpoint/2010/main" val="5276113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Last week:</a:t>
            </a:r>
            <a:endParaRPr lang="en-GB" dirty="0"/>
          </a:p>
        </p:txBody>
      </p:sp>
      <p:sp>
        <p:nvSpPr>
          <p:cNvPr id="3" name="Content Placeholder 2"/>
          <p:cNvSpPr>
            <a:spLocks noGrp="1"/>
          </p:cNvSpPr>
          <p:nvPr>
            <p:ph idx="1"/>
          </p:nvPr>
        </p:nvSpPr>
        <p:spPr/>
        <p:txBody>
          <a:bodyPr/>
          <a:lstStyle/>
          <a:p>
            <a:r>
              <a:rPr lang="en-GB" dirty="0" smtClean="0"/>
              <a:t>Work can be have positive or detrimental effects on health and wellbeing</a:t>
            </a:r>
          </a:p>
          <a:p>
            <a:r>
              <a:rPr lang="en-GB" dirty="0" smtClean="0"/>
              <a:t>This can be direct or indirect </a:t>
            </a:r>
          </a:p>
          <a:p>
            <a:r>
              <a:rPr lang="en-GB" dirty="0" smtClean="0"/>
              <a:t>Government and the economy rely on us being in work</a:t>
            </a:r>
          </a:p>
          <a:p>
            <a:r>
              <a:rPr lang="en-GB" dirty="0" smtClean="0"/>
              <a:t>There have been a range of reports about the importance of work and health</a:t>
            </a:r>
          </a:p>
          <a:p>
            <a:r>
              <a:rPr lang="en-GB" dirty="0" smtClean="0"/>
              <a:t>We began to think about why it is important to have a healthy workplace.</a:t>
            </a:r>
          </a:p>
          <a:p>
            <a:r>
              <a:rPr lang="en-GB" dirty="0" smtClean="0"/>
              <a:t>Directed study about the low wage economy.</a:t>
            </a:r>
          </a:p>
          <a:p>
            <a:pPr marL="0" indent="0">
              <a:buNone/>
            </a:pPr>
            <a:r>
              <a:rPr lang="en-GB" dirty="0" smtClean="0"/>
              <a:t>Do you have any questions?</a:t>
            </a:r>
            <a:endParaRPr lang="en-GB" dirty="0"/>
          </a:p>
        </p:txBody>
      </p:sp>
      <p:pic>
        <p:nvPicPr>
          <p:cNvPr id="4" name="Picture 3"/>
          <p:cNvPicPr>
            <a:picLocks noChangeAspect="1"/>
          </p:cNvPicPr>
          <p:nvPr/>
        </p:nvPicPr>
        <p:blipFill>
          <a:blip r:embed="rId2"/>
          <a:stretch>
            <a:fillRect/>
          </a:stretch>
        </p:blipFill>
        <p:spPr>
          <a:xfrm>
            <a:off x="9102435" y="4497185"/>
            <a:ext cx="2912545" cy="2184409"/>
          </a:xfrm>
          <a:prstGeom prst="rect">
            <a:avLst/>
          </a:prstGeom>
        </p:spPr>
      </p:pic>
    </p:spTree>
    <p:extLst>
      <p:ext uri="{BB962C8B-B14F-4D97-AF65-F5344CB8AC3E}">
        <p14:creationId xmlns:p14="http://schemas.microsoft.com/office/powerpoint/2010/main" val="1100808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50524" y="164288"/>
            <a:ext cx="6558741" cy="6494858"/>
          </a:xfrm>
          <a:prstGeom prst="rect">
            <a:avLst/>
          </a:prstGeom>
        </p:spPr>
      </p:pic>
      <p:sp>
        <p:nvSpPr>
          <p:cNvPr id="5" name="Rectangle 4"/>
          <p:cNvSpPr/>
          <p:nvPr/>
        </p:nvSpPr>
        <p:spPr>
          <a:xfrm>
            <a:off x="387928" y="6035787"/>
            <a:ext cx="4067695" cy="646331"/>
          </a:xfrm>
          <a:prstGeom prst="rect">
            <a:avLst/>
          </a:prstGeom>
        </p:spPr>
        <p:txBody>
          <a:bodyPr wrap="square">
            <a:spAutoFit/>
          </a:bodyPr>
          <a:lstStyle/>
          <a:p>
            <a:r>
              <a:rPr lang="en-GB" dirty="0" smtClean="0"/>
              <a:t>(</a:t>
            </a:r>
            <a:r>
              <a:rPr lang="en-GB" dirty="0" err="1"/>
              <a:t>Balaram</a:t>
            </a:r>
            <a:r>
              <a:rPr lang="en-GB" dirty="0"/>
              <a:t> and Wallace-Stephens - RSA, </a:t>
            </a:r>
            <a:r>
              <a:rPr lang="en-GB" dirty="0" smtClean="0"/>
              <a:t>2018, p28)</a:t>
            </a:r>
            <a:endParaRPr lang="en-GB" dirty="0"/>
          </a:p>
        </p:txBody>
      </p:sp>
    </p:spTree>
    <p:extLst>
      <p:ext uri="{BB962C8B-B14F-4D97-AF65-F5344CB8AC3E}">
        <p14:creationId xmlns:p14="http://schemas.microsoft.com/office/powerpoint/2010/main" val="296581986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Government Response to The Taylor Review (2018)</a:t>
            </a:r>
            <a:endParaRPr lang="en-GB" dirty="0"/>
          </a:p>
        </p:txBody>
      </p:sp>
      <p:sp>
        <p:nvSpPr>
          <p:cNvPr id="3" name="Content Placeholder 2"/>
          <p:cNvSpPr>
            <a:spLocks noGrp="1"/>
          </p:cNvSpPr>
          <p:nvPr>
            <p:ph idx="1"/>
          </p:nvPr>
        </p:nvSpPr>
        <p:spPr>
          <a:xfrm>
            <a:off x="2251436" y="1877886"/>
            <a:ext cx="9327501" cy="4836571"/>
          </a:xfrm>
        </p:spPr>
        <p:txBody>
          <a:bodyPr>
            <a:normAutofit fontScale="85000" lnSpcReduction="20000"/>
          </a:bodyPr>
          <a:lstStyle/>
          <a:p>
            <a:pPr marL="0" indent="0">
              <a:buNone/>
            </a:pPr>
            <a:r>
              <a:rPr lang="en-GB" sz="2100" b="1" dirty="0" smtClean="0"/>
              <a:t>7 Point Plan:</a:t>
            </a:r>
            <a:endParaRPr lang="en-GB" sz="2100" b="1" dirty="0"/>
          </a:p>
          <a:p>
            <a:pPr lvl="1"/>
            <a:r>
              <a:rPr lang="en-GB" sz="2100" dirty="0"/>
              <a:t>Good work for </a:t>
            </a:r>
            <a:r>
              <a:rPr lang="en-GB" sz="2100" dirty="0" smtClean="0"/>
              <a:t>all – government to take responsibility and leadership  </a:t>
            </a:r>
          </a:p>
          <a:p>
            <a:pPr lvl="1"/>
            <a:r>
              <a:rPr lang="en-GB" sz="2100" dirty="0" smtClean="0"/>
              <a:t>Clarity </a:t>
            </a:r>
            <a:r>
              <a:rPr lang="en-GB" sz="2100" dirty="0"/>
              <a:t>in the gig </a:t>
            </a:r>
            <a:r>
              <a:rPr lang="en-GB" sz="2100" dirty="0" smtClean="0"/>
              <a:t>economy</a:t>
            </a:r>
            <a:endParaRPr lang="en-GB" sz="2100" dirty="0"/>
          </a:p>
          <a:p>
            <a:pPr lvl="1"/>
            <a:r>
              <a:rPr lang="en-GB" sz="2100" dirty="0" smtClean="0"/>
              <a:t>Fairer Flexibility</a:t>
            </a:r>
          </a:p>
          <a:p>
            <a:pPr lvl="1"/>
            <a:r>
              <a:rPr lang="en-GB" sz="2100" dirty="0" smtClean="0"/>
              <a:t>Good Management</a:t>
            </a:r>
          </a:p>
          <a:p>
            <a:pPr lvl="1"/>
            <a:r>
              <a:rPr lang="en-GB" sz="2100" dirty="0" smtClean="0"/>
              <a:t>Ability to progress</a:t>
            </a:r>
          </a:p>
          <a:p>
            <a:pPr lvl="1"/>
            <a:r>
              <a:rPr lang="en-GB" sz="2100" b="1" dirty="0" smtClean="0"/>
              <a:t>A healthy workplace</a:t>
            </a:r>
          </a:p>
          <a:p>
            <a:pPr lvl="1"/>
            <a:r>
              <a:rPr lang="en-GB" sz="2100" dirty="0" smtClean="0"/>
              <a:t>Sectoral approaches</a:t>
            </a:r>
          </a:p>
          <a:p>
            <a:pPr marL="0" indent="0">
              <a:buNone/>
            </a:pPr>
            <a:r>
              <a:rPr lang="en-GB" sz="2100" b="1" dirty="0" smtClean="0"/>
              <a:t>Five Principles:</a:t>
            </a:r>
          </a:p>
          <a:p>
            <a:pPr lvl="1"/>
            <a:r>
              <a:rPr lang="en-GB" sz="2100" dirty="0" smtClean="0"/>
              <a:t>Overall worker satisfaction</a:t>
            </a:r>
          </a:p>
          <a:p>
            <a:pPr lvl="1"/>
            <a:r>
              <a:rPr lang="en-GB" sz="2100" dirty="0" smtClean="0"/>
              <a:t>Good pay</a:t>
            </a:r>
          </a:p>
          <a:p>
            <a:pPr lvl="1"/>
            <a:r>
              <a:rPr lang="en-GB" sz="2100" dirty="0" smtClean="0"/>
              <a:t>Participation and measurable</a:t>
            </a:r>
          </a:p>
          <a:p>
            <a:pPr lvl="1"/>
            <a:r>
              <a:rPr lang="en-GB" sz="2100" dirty="0" smtClean="0"/>
              <a:t>Wellbeing, safety and security</a:t>
            </a:r>
          </a:p>
          <a:p>
            <a:pPr lvl="1"/>
            <a:r>
              <a:rPr lang="en-GB" sz="2100" dirty="0" smtClean="0"/>
              <a:t>Voice and Autonomy</a:t>
            </a:r>
          </a:p>
          <a:p>
            <a:pPr lvl="1"/>
            <a:endParaRPr lang="en-GB" dirty="0"/>
          </a:p>
          <a:p>
            <a:pPr lvl="1"/>
            <a:endParaRPr lang="en-GB" dirty="0" smtClean="0"/>
          </a:p>
          <a:p>
            <a:pPr lvl="1"/>
            <a:endParaRPr lang="en-GB" dirty="0"/>
          </a:p>
          <a:p>
            <a:endParaRPr lang="en-GB" dirty="0"/>
          </a:p>
        </p:txBody>
      </p:sp>
      <p:pic>
        <p:nvPicPr>
          <p:cNvPr id="4" name="Picture 3"/>
          <p:cNvPicPr>
            <a:picLocks noChangeAspect="1"/>
          </p:cNvPicPr>
          <p:nvPr/>
        </p:nvPicPr>
        <p:blipFill>
          <a:blip r:embed="rId2"/>
          <a:stretch>
            <a:fillRect/>
          </a:stretch>
        </p:blipFill>
        <p:spPr>
          <a:xfrm>
            <a:off x="9626067" y="3630492"/>
            <a:ext cx="2317591" cy="3106971"/>
          </a:xfrm>
          <a:prstGeom prst="rect">
            <a:avLst/>
          </a:prstGeom>
        </p:spPr>
      </p:pic>
    </p:spTree>
    <p:extLst>
      <p:ext uri="{BB962C8B-B14F-4D97-AF65-F5344CB8AC3E}">
        <p14:creationId xmlns:p14="http://schemas.microsoft.com/office/powerpoint/2010/main" val="39798860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Barriers to Work</a:t>
            </a:r>
            <a:endParaRPr lang="en-GB" dirty="0"/>
          </a:p>
        </p:txBody>
      </p:sp>
      <p:pic>
        <p:nvPicPr>
          <p:cNvPr id="4" name="Content Placeholder 3"/>
          <p:cNvPicPr>
            <a:picLocks noGrp="1" noChangeAspect="1"/>
          </p:cNvPicPr>
          <p:nvPr>
            <p:ph idx="1"/>
          </p:nvPr>
        </p:nvPicPr>
        <p:blipFill>
          <a:blip r:embed="rId2"/>
          <a:srcRect l="-14860" r="-14860"/>
          <a:stretch>
            <a:fillRect/>
          </a:stretch>
        </p:blipFill>
        <p:spPr>
          <a:prstGeom prst="rect">
            <a:avLst/>
          </a:prstGeom>
        </p:spPr>
      </p:pic>
      <p:sp>
        <p:nvSpPr>
          <p:cNvPr id="5" name="TextBox 4"/>
          <p:cNvSpPr txBox="1"/>
          <p:nvPr/>
        </p:nvSpPr>
        <p:spPr>
          <a:xfrm>
            <a:off x="2702203" y="1526627"/>
            <a:ext cx="8511937" cy="400110"/>
          </a:xfrm>
          <a:prstGeom prst="rect">
            <a:avLst/>
          </a:prstGeom>
          <a:noFill/>
        </p:spPr>
        <p:txBody>
          <a:bodyPr wrap="square" rtlCol="0">
            <a:spAutoFit/>
          </a:bodyPr>
          <a:lstStyle/>
          <a:p>
            <a:pPr algn="ctr"/>
            <a:r>
              <a:rPr lang="en-GB" sz="2000" dirty="0" smtClean="0"/>
              <a:t>What are the barriers to work? Who is most likely to be affected?</a:t>
            </a:r>
            <a:endParaRPr lang="en-GB" sz="2000" dirty="0"/>
          </a:p>
        </p:txBody>
      </p:sp>
    </p:spTree>
    <p:extLst>
      <p:ext uri="{BB962C8B-B14F-4D97-AF65-F5344CB8AC3E}">
        <p14:creationId xmlns:p14="http://schemas.microsoft.com/office/powerpoint/2010/main" val="42414796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Barriers to </a:t>
            </a:r>
            <a:r>
              <a:rPr lang="en-GB" dirty="0" smtClean="0"/>
              <a:t>Work (</a:t>
            </a:r>
            <a:r>
              <a:rPr lang="en-GB" dirty="0" err="1"/>
              <a:t>T</a:t>
            </a:r>
            <a:r>
              <a:rPr lang="en-GB" dirty="0" err="1" smtClean="0"/>
              <a:t>risti’s</a:t>
            </a:r>
            <a:r>
              <a:rPr lang="en-GB" dirty="0" smtClean="0"/>
              <a:t> thoughts)</a:t>
            </a:r>
            <a:endParaRPr lang="en-GB" dirty="0"/>
          </a:p>
        </p:txBody>
      </p:sp>
      <p:sp>
        <p:nvSpPr>
          <p:cNvPr id="3" name="Content Placeholder 2"/>
          <p:cNvSpPr>
            <a:spLocks noGrp="1"/>
          </p:cNvSpPr>
          <p:nvPr>
            <p:ph idx="1"/>
          </p:nvPr>
        </p:nvSpPr>
        <p:spPr>
          <a:xfrm>
            <a:off x="2589212" y="1763059"/>
            <a:ext cx="8915400" cy="4148163"/>
          </a:xfrm>
        </p:spPr>
        <p:txBody>
          <a:bodyPr>
            <a:noAutofit/>
          </a:bodyPr>
          <a:lstStyle/>
          <a:p>
            <a:r>
              <a:rPr lang="en-GB" dirty="0" smtClean="0"/>
              <a:t>Lack of experience</a:t>
            </a:r>
          </a:p>
          <a:p>
            <a:r>
              <a:rPr lang="en-GB" dirty="0" smtClean="0"/>
              <a:t>Training</a:t>
            </a:r>
          </a:p>
          <a:p>
            <a:r>
              <a:rPr lang="en-GB" dirty="0" smtClean="0"/>
              <a:t>Education</a:t>
            </a:r>
          </a:p>
          <a:p>
            <a:r>
              <a:rPr lang="en-GB" dirty="0" smtClean="0"/>
              <a:t>Availability of good work</a:t>
            </a:r>
          </a:p>
          <a:p>
            <a:r>
              <a:rPr lang="en-GB" dirty="0" smtClean="0"/>
              <a:t>Availability of work that pays to be in work</a:t>
            </a:r>
          </a:p>
          <a:p>
            <a:r>
              <a:rPr lang="en-GB" dirty="0" smtClean="0"/>
              <a:t>Personal domestic disadvantage</a:t>
            </a:r>
          </a:p>
          <a:p>
            <a:r>
              <a:rPr lang="en-GB" dirty="0" smtClean="0"/>
              <a:t>Criminal Record</a:t>
            </a:r>
          </a:p>
          <a:p>
            <a:r>
              <a:rPr lang="en-GB" dirty="0" smtClean="0"/>
              <a:t>Health and Disability</a:t>
            </a:r>
          </a:p>
          <a:p>
            <a:r>
              <a:rPr lang="en-GB" dirty="0" smtClean="0"/>
              <a:t>Employer bias</a:t>
            </a:r>
          </a:p>
          <a:p>
            <a:r>
              <a:rPr lang="en-GB" dirty="0" smtClean="0"/>
              <a:t>Childcare needs</a:t>
            </a:r>
          </a:p>
          <a:p>
            <a:r>
              <a:rPr lang="en-GB" dirty="0" smtClean="0"/>
              <a:t>Loss of confidence</a:t>
            </a:r>
            <a:endParaRPr lang="en-GB" dirty="0"/>
          </a:p>
        </p:txBody>
      </p:sp>
      <p:pic>
        <p:nvPicPr>
          <p:cNvPr id="4" name="Picture 3" descr="Screen Shot 2018-09-30 at 14.50.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717" y="4242131"/>
            <a:ext cx="4934420" cy="2507789"/>
          </a:xfrm>
          <a:prstGeom prst="rect">
            <a:avLst/>
          </a:prstGeom>
        </p:spPr>
      </p:pic>
    </p:spTree>
    <p:extLst>
      <p:ext uri="{BB962C8B-B14F-4D97-AF65-F5344CB8AC3E}">
        <p14:creationId xmlns:p14="http://schemas.microsoft.com/office/powerpoint/2010/main" val="622011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Improving </a:t>
            </a:r>
            <a:r>
              <a:rPr lang="en-GB" dirty="0" smtClean="0"/>
              <a:t>Lives</a:t>
            </a:r>
            <a:r>
              <a:rPr lang="en-GB" dirty="0"/>
              <a:t>: The future of work, health and disability </a:t>
            </a:r>
            <a:r>
              <a:rPr lang="en-GB" sz="1600" dirty="0" smtClean="0"/>
              <a:t>(Department of Health and Department of Work and Pensions, 2017</a:t>
            </a:r>
            <a:r>
              <a:rPr lang="en-GB" sz="1600" dirty="0"/>
              <a:t>)</a:t>
            </a:r>
            <a:r>
              <a:rPr lang="en-GB" dirty="0"/>
              <a:t/>
            </a:r>
            <a:br>
              <a:rPr lang="en-GB" dirty="0"/>
            </a:br>
            <a:endParaRPr lang="en-GB" dirty="0"/>
          </a:p>
        </p:txBody>
      </p:sp>
      <p:sp>
        <p:nvSpPr>
          <p:cNvPr id="3" name="Content Placeholder 2"/>
          <p:cNvSpPr>
            <a:spLocks noGrp="1"/>
          </p:cNvSpPr>
          <p:nvPr>
            <p:ph idx="1"/>
          </p:nvPr>
        </p:nvSpPr>
        <p:spPr>
          <a:xfrm>
            <a:off x="2589212" y="1945436"/>
            <a:ext cx="8915400" cy="4912563"/>
          </a:xfrm>
        </p:spPr>
        <p:txBody>
          <a:bodyPr>
            <a:normAutofit fontScale="85000" lnSpcReduction="10000"/>
          </a:bodyPr>
          <a:lstStyle/>
          <a:p>
            <a:r>
              <a:rPr lang="en-GB" dirty="0" smtClean="0"/>
              <a:t>1:6 working age adults report disability</a:t>
            </a:r>
          </a:p>
          <a:p>
            <a:r>
              <a:rPr lang="en-GB" dirty="0" smtClean="0"/>
              <a:t>Whilst many work, many do not and govt. seek to get 1m disabled adults into work</a:t>
            </a:r>
            <a:endParaRPr lang="en-GB" dirty="0"/>
          </a:p>
          <a:p>
            <a:r>
              <a:rPr lang="en-GB" dirty="0" smtClean="0"/>
              <a:t>White paper action focus:</a:t>
            </a:r>
          </a:p>
          <a:p>
            <a:r>
              <a:rPr lang="en-GB" b="1" dirty="0" smtClean="0"/>
              <a:t>Create Sustainable Welfare </a:t>
            </a:r>
            <a:r>
              <a:rPr lang="en-GB" dirty="0" smtClean="0"/>
              <a:t>that works with health system</a:t>
            </a:r>
          </a:p>
          <a:p>
            <a:r>
              <a:rPr lang="en-GB" b="1" dirty="0" smtClean="0"/>
              <a:t>Working with every </a:t>
            </a:r>
            <a:r>
              <a:rPr lang="en-GB" b="1" dirty="0"/>
              <a:t>employer</a:t>
            </a:r>
            <a:r>
              <a:rPr lang="en-GB" dirty="0"/>
              <a:t>, and the crucial role played by managers and supervisors within the workplace </a:t>
            </a:r>
            <a:endParaRPr lang="en-GB" dirty="0" smtClean="0"/>
          </a:p>
          <a:p>
            <a:pPr lvl="1"/>
            <a:r>
              <a:rPr lang="en-GB" dirty="0" smtClean="0"/>
              <a:t>from </a:t>
            </a:r>
            <a:r>
              <a:rPr lang="en-GB" dirty="0"/>
              <a:t>recruitment and retention through to managing employee ill-health; </a:t>
            </a:r>
            <a:endParaRPr lang="en-GB" dirty="0" smtClean="0"/>
          </a:p>
          <a:p>
            <a:pPr lvl="1"/>
            <a:r>
              <a:rPr lang="en-GB" sz="1800" b="1" dirty="0" smtClean="0">
                <a:solidFill>
                  <a:schemeClr val="accent6"/>
                </a:solidFill>
              </a:rPr>
              <a:t>in </a:t>
            </a:r>
            <a:r>
              <a:rPr lang="en-GB" sz="1800" b="1" dirty="0">
                <a:solidFill>
                  <a:schemeClr val="accent6"/>
                </a:solidFill>
              </a:rPr>
              <a:t>creating healthy and inclusive workplaces where all can thrive and progress; </a:t>
            </a:r>
            <a:r>
              <a:rPr lang="en-GB" dirty="0"/>
              <a:t>and </a:t>
            </a:r>
            <a:endParaRPr lang="en-GB" dirty="0" smtClean="0"/>
          </a:p>
          <a:p>
            <a:pPr lvl="1"/>
            <a:r>
              <a:rPr lang="en-GB" dirty="0" smtClean="0"/>
              <a:t>in </a:t>
            </a:r>
            <a:r>
              <a:rPr lang="en-GB" dirty="0"/>
              <a:t>creating opportunities for people who need a more flexible approach</a:t>
            </a:r>
            <a:r>
              <a:rPr lang="en-GB" dirty="0" smtClean="0"/>
              <a:t>;</a:t>
            </a:r>
          </a:p>
          <a:p>
            <a:r>
              <a:rPr lang="en-GB" b="1" dirty="0" smtClean="0"/>
              <a:t>health </a:t>
            </a:r>
            <a:r>
              <a:rPr lang="en-GB" b="1" dirty="0"/>
              <a:t>services </a:t>
            </a:r>
            <a:endParaRPr lang="en-GB" b="1" dirty="0" smtClean="0"/>
          </a:p>
          <a:p>
            <a:pPr lvl="1"/>
            <a:r>
              <a:rPr lang="en-GB" dirty="0" smtClean="0"/>
              <a:t>with </a:t>
            </a:r>
            <a:r>
              <a:rPr lang="en-GB" dirty="0"/>
              <a:t>healthcare professionals ready to talk about health barriers to work</a:t>
            </a:r>
            <a:r>
              <a:rPr lang="en-GB" dirty="0" smtClean="0"/>
              <a:t>;</a:t>
            </a:r>
          </a:p>
          <a:p>
            <a:pPr lvl="1"/>
            <a:r>
              <a:rPr lang="en-GB" dirty="0" smtClean="0"/>
              <a:t>timely </a:t>
            </a:r>
            <a:r>
              <a:rPr lang="en-GB" dirty="0"/>
              <a:t>access to appropriate treatments; </a:t>
            </a:r>
            <a:endParaRPr lang="en-GB" dirty="0" smtClean="0"/>
          </a:p>
          <a:p>
            <a:pPr lvl="1"/>
            <a:r>
              <a:rPr lang="en-GB" dirty="0" smtClean="0"/>
              <a:t>effective </a:t>
            </a:r>
            <a:r>
              <a:rPr lang="en-GB" dirty="0"/>
              <a:t>occupational health services, within but also beyond the NHS, giving access for everyone including small businesses and the self-employed; and </a:t>
            </a:r>
            <a:endParaRPr lang="en-GB" dirty="0" smtClean="0"/>
          </a:p>
          <a:p>
            <a:pPr lvl="1"/>
            <a:r>
              <a:rPr lang="en-GB" sz="1800" b="1" dirty="0" smtClean="0">
                <a:solidFill>
                  <a:srgbClr val="849276"/>
                </a:solidFill>
              </a:rPr>
              <a:t>with </a:t>
            </a:r>
            <a:r>
              <a:rPr lang="en-GB" sz="1800" b="1" dirty="0">
                <a:solidFill>
                  <a:srgbClr val="849276"/>
                </a:solidFill>
              </a:rPr>
              <a:t>a focus on prevention and early intervention.</a:t>
            </a:r>
          </a:p>
          <a:p>
            <a:endParaRPr lang="en-GB" dirty="0"/>
          </a:p>
          <a:p>
            <a:endParaRPr lang="en-GB" dirty="0"/>
          </a:p>
        </p:txBody>
      </p:sp>
    </p:spTree>
    <p:extLst>
      <p:ext uri="{BB962C8B-B14F-4D97-AF65-F5344CB8AC3E}">
        <p14:creationId xmlns:p14="http://schemas.microsoft.com/office/powerpoint/2010/main" val="265892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Improving </a:t>
            </a:r>
            <a:r>
              <a:rPr lang="en-GB" dirty="0" smtClean="0"/>
              <a:t>Lives</a:t>
            </a:r>
            <a:r>
              <a:rPr lang="en-GB" dirty="0"/>
              <a:t>: The future of work, health and disability </a:t>
            </a:r>
            <a:r>
              <a:rPr lang="en-GB" sz="1600" dirty="0" smtClean="0"/>
              <a:t>(Department of Health and Department of Work and Pensions, 2017</a:t>
            </a:r>
            <a:r>
              <a:rPr lang="en-GB" sz="1600" dirty="0"/>
              <a:t>)</a:t>
            </a:r>
            <a:r>
              <a:rPr lang="en-GB" dirty="0"/>
              <a:t/>
            </a:r>
            <a:br>
              <a:rPr lang="en-GB" dirty="0"/>
            </a:br>
            <a:endParaRPr lang="en-GB" dirty="0"/>
          </a:p>
        </p:txBody>
      </p:sp>
      <p:sp>
        <p:nvSpPr>
          <p:cNvPr id="3" name="Content Placeholder 2"/>
          <p:cNvSpPr>
            <a:spLocks noGrp="1"/>
          </p:cNvSpPr>
          <p:nvPr>
            <p:ph idx="1"/>
          </p:nvPr>
        </p:nvSpPr>
        <p:spPr>
          <a:xfrm>
            <a:off x="2589212" y="1945437"/>
            <a:ext cx="8915400" cy="4282662"/>
          </a:xfrm>
        </p:spPr>
        <p:txBody>
          <a:bodyPr>
            <a:normAutofit/>
          </a:bodyPr>
          <a:lstStyle/>
          <a:p>
            <a:r>
              <a:rPr lang="en-GB" dirty="0" smtClean="0"/>
              <a:t>The report is about a commitment to reforming services via government e.g. Job Centre, Access to Work Scheme health sector and to SSP</a:t>
            </a:r>
          </a:p>
          <a:p>
            <a:r>
              <a:rPr lang="en-GB" dirty="0" smtClean="0"/>
              <a:t>Collaborations with government departments, e.g. PHE, NHS, HSE</a:t>
            </a:r>
          </a:p>
          <a:p>
            <a:r>
              <a:rPr lang="en-GB" dirty="0" smtClean="0"/>
              <a:t>Access to rehab services</a:t>
            </a:r>
          </a:p>
          <a:p>
            <a:r>
              <a:rPr lang="en-GB" dirty="0" smtClean="0"/>
              <a:t>Fingertips – statistical indicators about health and work</a:t>
            </a:r>
          </a:p>
          <a:p>
            <a:r>
              <a:rPr lang="en-GB" dirty="0" smtClean="0"/>
              <a:t>Chapter 3 – Describe a programme of work that needs to happen to ensure ill health prevention and health promotion in workplaces happens through creating healthy settings and offering the right support.</a:t>
            </a:r>
          </a:p>
          <a:p>
            <a:r>
              <a:rPr lang="en-GB" dirty="0" smtClean="0"/>
              <a:t>Development of toolkits and services for mental and musculoskeletal health.</a:t>
            </a:r>
          </a:p>
          <a:p>
            <a:endParaRPr lang="en-GB" dirty="0"/>
          </a:p>
          <a:p>
            <a:endParaRPr lang="en-GB" dirty="0"/>
          </a:p>
        </p:txBody>
      </p:sp>
      <p:pic>
        <p:nvPicPr>
          <p:cNvPr id="4" name="Picture 3" descr="Screen Shot 2018-09-30 at 15.3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9462" y="5201340"/>
            <a:ext cx="3912537" cy="1656660"/>
          </a:xfrm>
          <a:prstGeom prst="rect">
            <a:avLst/>
          </a:prstGeom>
        </p:spPr>
      </p:pic>
    </p:spTree>
    <p:extLst>
      <p:ext uri="{BB962C8B-B14F-4D97-AF65-F5344CB8AC3E}">
        <p14:creationId xmlns:p14="http://schemas.microsoft.com/office/powerpoint/2010/main" val="1754060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52360"/>
            <a:ext cx="8911687" cy="1280890"/>
          </a:xfrm>
        </p:spPr>
        <p:txBody>
          <a:bodyPr>
            <a:normAutofit fontScale="90000"/>
          </a:bodyPr>
          <a:lstStyle/>
          <a:p>
            <a:r>
              <a:rPr lang="en-GB" dirty="0"/>
              <a:t>Improving </a:t>
            </a:r>
            <a:r>
              <a:rPr lang="en-GB" dirty="0" smtClean="0"/>
              <a:t>Lives</a:t>
            </a:r>
            <a:r>
              <a:rPr lang="en-GB" dirty="0"/>
              <a:t>: The future of work, health and disability </a:t>
            </a:r>
            <a:r>
              <a:rPr lang="en-GB" sz="1600" dirty="0" smtClean="0"/>
              <a:t>(Department of Health and Department of Work and Pensions, 2017</a:t>
            </a:r>
            <a:r>
              <a:rPr lang="en-GB" sz="1600" dirty="0"/>
              <a:t>)</a:t>
            </a:r>
            <a:r>
              <a:rPr lang="en-GB" dirty="0"/>
              <a:t/>
            </a:r>
            <a:br>
              <a:rPr lang="en-GB" dirty="0"/>
            </a:br>
            <a:endParaRPr lang="en-GB" dirty="0"/>
          </a:p>
        </p:txBody>
      </p:sp>
      <p:pic>
        <p:nvPicPr>
          <p:cNvPr id="5" name="Picture 4" descr="Screen Shot 2018-09-30 at 15.47.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354" y="1411154"/>
            <a:ext cx="5939030" cy="5446845"/>
          </a:xfrm>
          <a:prstGeom prst="rect">
            <a:avLst/>
          </a:prstGeom>
        </p:spPr>
      </p:pic>
    </p:spTree>
    <p:extLst>
      <p:ext uri="{BB962C8B-B14F-4D97-AF65-F5344CB8AC3E}">
        <p14:creationId xmlns:p14="http://schemas.microsoft.com/office/powerpoint/2010/main" val="1932307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Interventions at Population Level </a:t>
            </a:r>
            <a:r>
              <a:rPr lang="en-GB" sz="2000" dirty="0" smtClean="0"/>
              <a:t>(PHE, 2018)</a:t>
            </a:r>
            <a:endParaRPr lang="en-GB" sz="2400" dirty="0"/>
          </a:p>
        </p:txBody>
      </p:sp>
      <p:sp>
        <p:nvSpPr>
          <p:cNvPr id="3" name="Content Placeholder 2"/>
          <p:cNvSpPr>
            <a:spLocks noGrp="1"/>
          </p:cNvSpPr>
          <p:nvPr>
            <p:ph idx="1"/>
          </p:nvPr>
        </p:nvSpPr>
        <p:spPr>
          <a:xfrm>
            <a:off x="2589212" y="1438757"/>
            <a:ext cx="8915400" cy="4876296"/>
          </a:xfrm>
        </p:spPr>
        <p:txBody>
          <a:bodyPr>
            <a:normAutofit/>
          </a:bodyPr>
          <a:lstStyle/>
          <a:p>
            <a:pPr marL="0" indent="0">
              <a:buNone/>
            </a:pPr>
            <a:r>
              <a:rPr lang="en-GB" dirty="0"/>
              <a:t>Healthcare professionals working within commissioning, management or policy and partnership roles should be aware of the interventions that may be available to promote health through the workplace at population level, which include</a:t>
            </a:r>
            <a:r>
              <a:rPr lang="en-GB" dirty="0" smtClean="0"/>
              <a:t>:</a:t>
            </a:r>
          </a:p>
          <a:p>
            <a:pPr lvl="0"/>
            <a:r>
              <a:rPr lang="en-GB" dirty="0"/>
              <a:t>promoting work as a health outcome</a:t>
            </a:r>
          </a:p>
          <a:p>
            <a:pPr lvl="0"/>
            <a:r>
              <a:rPr lang="en-GB" dirty="0"/>
              <a:t>embedding the ‘health first’ approach emphasising management of health conditions of people on health-related welfare benefits before addressing employability in all programmes and initiatives</a:t>
            </a:r>
          </a:p>
          <a:p>
            <a:pPr lvl="0"/>
            <a:r>
              <a:rPr lang="en-GB" dirty="0"/>
              <a:t>being aware of the potential for the workplace to be a source of ill-health, such as through accidents, stress, exposure to potential harms</a:t>
            </a:r>
          </a:p>
          <a:p>
            <a:pPr lvl="0"/>
            <a:r>
              <a:rPr lang="en-GB" b="1" dirty="0"/>
              <a:t>promoting health interventions to workplaces of all types within their area, enabling individual health behaviours to be addressed at scale (including groups not easily reached through traditional services)</a:t>
            </a:r>
          </a:p>
          <a:p>
            <a:pPr marL="0" indent="0">
              <a:buNone/>
            </a:pPr>
            <a:r>
              <a:rPr lang="en-GB" dirty="0" smtClean="0"/>
              <a:t>Etc...	</a:t>
            </a:r>
            <a:endParaRPr lang="en-GB" dirty="0"/>
          </a:p>
        </p:txBody>
      </p:sp>
      <p:sp>
        <p:nvSpPr>
          <p:cNvPr id="4" name="TextBox 3"/>
          <p:cNvSpPr txBox="1"/>
          <p:nvPr/>
        </p:nvSpPr>
        <p:spPr>
          <a:xfrm>
            <a:off x="1788520" y="6024766"/>
            <a:ext cx="10403480" cy="646331"/>
          </a:xfrm>
          <a:prstGeom prst="rect">
            <a:avLst/>
          </a:prstGeom>
          <a:noFill/>
        </p:spPr>
        <p:txBody>
          <a:bodyPr wrap="square" rtlCol="0">
            <a:spAutoFit/>
          </a:bodyPr>
          <a:lstStyle/>
          <a:p>
            <a:r>
              <a:rPr lang="en-GB" sz="1200" dirty="0" smtClean="0"/>
              <a:t>Public Health England (2018) </a:t>
            </a:r>
            <a:r>
              <a:rPr lang="en-GB" sz="1200" i="1" dirty="0" smtClean="0"/>
              <a:t>Workplace health: Applying all of our health</a:t>
            </a:r>
            <a:r>
              <a:rPr lang="en-GB" sz="1200" dirty="0" smtClean="0"/>
              <a:t>. </a:t>
            </a:r>
            <a:r>
              <a:rPr lang="en-GB" sz="1200" dirty="0"/>
              <a:t>Available at: </a:t>
            </a:r>
            <a:r>
              <a:rPr lang="en-GB" sz="1200" dirty="0">
                <a:hlinkClick r:id="rId2"/>
              </a:rPr>
              <a:t>https://www.gov.uk/government/publications/workplace-health-applying-all-our-health/workplace-health-applying-all-our-</a:t>
            </a:r>
            <a:r>
              <a:rPr lang="en-GB" sz="1200" dirty="0" smtClean="0">
                <a:hlinkClick r:id="rId2"/>
              </a:rPr>
              <a:t>health</a:t>
            </a:r>
            <a:r>
              <a:rPr lang="en-GB" sz="1200" dirty="0" smtClean="0"/>
              <a:t> (accessed 30 September 2018)</a:t>
            </a:r>
            <a:endParaRPr lang="en-GB" sz="1200" dirty="0"/>
          </a:p>
        </p:txBody>
      </p:sp>
    </p:spTree>
    <p:extLst>
      <p:ext uri="{BB962C8B-B14F-4D97-AF65-F5344CB8AC3E}">
        <p14:creationId xmlns:p14="http://schemas.microsoft.com/office/powerpoint/2010/main" val="1604216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are we going to achieve health and wellbeing for all in the workplace?</a:t>
            </a:r>
            <a:endParaRPr lang="en-GB" dirty="0"/>
          </a:p>
        </p:txBody>
      </p:sp>
      <p:pic>
        <p:nvPicPr>
          <p:cNvPr id="4" name="Content Placeholder 3"/>
          <p:cNvPicPr>
            <a:picLocks noGrp="1" noChangeAspect="1"/>
          </p:cNvPicPr>
          <p:nvPr>
            <p:ph idx="1"/>
          </p:nvPr>
        </p:nvPicPr>
        <p:blipFill>
          <a:blip r:embed="rId2"/>
          <a:srcRect l="-14860" r="-14860"/>
          <a:stretch>
            <a:fillRect/>
          </a:stretch>
        </p:blipFill>
        <p:spPr>
          <a:prstGeom prst="rect">
            <a:avLst/>
          </a:prstGeom>
        </p:spPr>
      </p:pic>
    </p:spTree>
    <p:extLst>
      <p:ext uri="{BB962C8B-B14F-4D97-AF65-F5344CB8AC3E}">
        <p14:creationId xmlns:p14="http://schemas.microsoft.com/office/powerpoint/2010/main" val="2000288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Directed Activity</a:t>
            </a:r>
            <a:endParaRPr lang="en-GB" dirty="0"/>
          </a:p>
        </p:txBody>
      </p:sp>
      <p:sp>
        <p:nvSpPr>
          <p:cNvPr id="3" name="Content Placeholder 2"/>
          <p:cNvSpPr>
            <a:spLocks noGrp="1"/>
          </p:cNvSpPr>
          <p:nvPr>
            <p:ph idx="1"/>
          </p:nvPr>
        </p:nvSpPr>
        <p:spPr/>
        <p:txBody>
          <a:bodyPr/>
          <a:lstStyle/>
          <a:p>
            <a:r>
              <a:rPr lang="en-GB" dirty="0" smtClean="0"/>
              <a:t>Read </a:t>
            </a:r>
            <a:r>
              <a:rPr lang="en-GB" dirty="0" smtClean="0"/>
              <a:t>Thriving, </a:t>
            </a:r>
            <a:r>
              <a:rPr lang="en-GB" dirty="0" smtClean="0"/>
              <a:t>Striving or Just About </a:t>
            </a:r>
            <a:r>
              <a:rPr lang="en-GB" dirty="0" smtClean="0"/>
              <a:t>Surviving – focus on the different types of workers described; consider what might their health and wellbeing needs be? We will discuss this in brief next week.</a:t>
            </a:r>
          </a:p>
          <a:p>
            <a:r>
              <a:rPr lang="en-GB" dirty="0" smtClean="0"/>
              <a:t>Spend time exploring the NHS Employers health and wellbeing webpages in preparation for next week’s lecture: </a:t>
            </a:r>
            <a:r>
              <a:rPr lang="en-GB" dirty="0" smtClean="0">
                <a:hlinkClick r:id="rId2"/>
              </a:rPr>
              <a:t>http</a:t>
            </a:r>
            <a:r>
              <a:rPr lang="en-GB" dirty="0">
                <a:hlinkClick r:id="rId2"/>
              </a:rPr>
              <a:t>://www.nhsemployers.org/your-workforce/retain-and-improve/staff-experience/health-work-and-</a:t>
            </a:r>
            <a:r>
              <a:rPr lang="en-GB" dirty="0" smtClean="0">
                <a:hlinkClick r:id="rId2"/>
              </a:rPr>
              <a:t>wellbeing</a:t>
            </a:r>
            <a:r>
              <a:rPr lang="en-GB" dirty="0" smtClean="0"/>
              <a:t>. </a:t>
            </a:r>
            <a:r>
              <a:rPr lang="en-GB" dirty="0" err="1" smtClean="0"/>
              <a:t>Notewhat</a:t>
            </a:r>
            <a:r>
              <a:rPr lang="en-GB" dirty="0" smtClean="0"/>
              <a:t> issues are being given attention, the size of the project to </a:t>
            </a:r>
            <a:r>
              <a:rPr lang="en-GB" dirty="0" smtClean="0"/>
              <a:t>address health and wellbeing, how staff are being engaged in the project.</a:t>
            </a:r>
            <a:endParaRPr lang="en-GB" dirty="0"/>
          </a:p>
        </p:txBody>
      </p:sp>
      <p:pic>
        <p:nvPicPr>
          <p:cNvPr id="4" name="Picture 3" descr="Screen Shot 2018-09-30 at 16.05.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0" y="4884168"/>
            <a:ext cx="4064000" cy="1945070"/>
          </a:xfrm>
          <a:prstGeom prst="rect">
            <a:avLst/>
          </a:prstGeom>
        </p:spPr>
      </p:pic>
    </p:spTree>
    <p:extLst>
      <p:ext uri="{BB962C8B-B14F-4D97-AF65-F5344CB8AC3E}">
        <p14:creationId xmlns:p14="http://schemas.microsoft.com/office/powerpoint/2010/main" val="372493464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Directed Study from Last week - </a:t>
            </a:r>
            <a:r>
              <a:rPr lang="en-GB" b="1" dirty="0"/>
              <a:t>Britain’s Hardest Workers; Inside the low wage economy</a:t>
            </a:r>
            <a:br>
              <a:rPr lang="en-GB" b="1" dirty="0"/>
            </a:br>
            <a:endParaRPr lang="en-GB" dirty="0"/>
          </a:p>
        </p:txBody>
      </p:sp>
      <p:sp>
        <p:nvSpPr>
          <p:cNvPr id="3" name="Content Placeholder 2"/>
          <p:cNvSpPr>
            <a:spLocks noGrp="1"/>
          </p:cNvSpPr>
          <p:nvPr>
            <p:ph idx="1"/>
          </p:nvPr>
        </p:nvSpPr>
        <p:spPr/>
        <p:txBody>
          <a:bodyPr>
            <a:normAutofit lnSpcReduction="10000"/>
          </a:bodyPr>
          <a:lstStyle/>
          <a:p>
            <a:pPr marL="0" lvl="0" indent="0">
              <a:buNone/>
            </a:pPr>
            <a:r>
              <a:rPr lang="en-GB" dirty="0" smtClean="0"/>
              <a:t>What were your observations about:</a:t>
            </a:r>
          </a:p>
          <a:p>
            <a:pPr lvl="0"/>
            <a:r>
              <a:rPr lang="en-GB" dirty="0" smtClean="0"/>
              <a:t>The </a:t>
            </a:r>
            <a:r>
              <a:rPr lang="en-GB" dirty="0"/>
              <a:t>type of work being done</a:t>
            </a:r>
          </a:p>
          <a:p>
            <a:pPr lvl="0"/>
            <a:r>
              <a:rPr lang="en-GB" dirty="0"/>
              <a:t>Where the work is done</a:t>
            </a:r>
          </a:p>
          <a:p>
            <a:pPr lvl="0"/>
            <a:r>
              <a:rPr lang="en-GB" dirty="0"/>
              <a:t>The people that usually do these jobs</a:t>
            </a:r>
          </a:p>
          <a:p>
            <a:pPr lvl="0"/>
            <a:r>
              <a:rPr lang="en-GB" dirty="0"/>
              <a:t>The impact of the economy and capitalism on the types low paid jobs available</a:t>
            </a:r>
          </a:p>
          <a:p>
            <a:pPr lvl="0"/>
            <a:r>
              <a:rPr lang="en-GB" dirty="0"/>
              <a:t>Listen to the stories of the people that have volunteered to do the work in this TV experiment</a:t>
            </a:r>
          </a:p>
          <a:p>
            <a:pPr lvl="0"/>
            <a:r>
              <a:rPr lang="en-GB" dirty="0"/>
              <a:t>See if you can spot any hazards to physical and mental health</a:t>
            </a:r>
          </a:p>
          <a:p>
            <a:pPr lvl="0"/>
            <a:r>
              <a:rPr lang="en-GB" dirty="0"/>
              <a:t>Consider what impact an ill health event or medical condition might have on the workers ability to do this work.</a:t>
            </a:r>
          </a:p>
          <a:p>
            <a:pPr marL="0" indent="0">
              <a:buNone/>
            </a:pPr>
            <a:endParaRPr lang="en-GB" dirty="0"/>
          </a:p>
        </p:txBody>
      </p:sp>
      <p:pic>
        <p:nvPicPr>
          <p:cNvPr id="4" name="Picture 3"/>
          <p:cNvPicPr>
            <a:picLocks noChangeAspect="1"/>
          </p:cNvPicPr>
          <p:nvPr/>
        </p:nvPicPr>
        <p:blipFill>
          <a:blip r:embed="rId2"/>
          <a:stretch>
            <a:fillRect/>
          </a:stretch>
        </p:blipFill>
        <p:spPr>
          <a:xfrm>
            <a:off x="10002740" y="5637474"/>
            <a:ext cx="2035573" cy="1118811"/>
          </a:xfrm>
          <a:prstGeom prst="rect">
            <a:avLst/>
          </a:prstGeom>
        </p:spPr>
      </p:pic>
    </p:spTree>
    <p:extLst>
      <p:ext uri="{BB962C8B-B14F-4D97-AF65-F5344CB8AC3E}">
        <p14:creationId xmlns:p14="http://schemas.microsoft.com/office/powerpoint/2010/main" val="50347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Describe your worst job ever. What made it the worst job ever? How could it be improved?</a:t>
            </a:r>
            <a:endParaRPr lang="en-GB" dirty="0"/>
          </a:p>
        </p:txBody>
      </p:sp>
      <p:pic>
        <p:nvPicPr>
          <p:cNvPr id="4" name="Content Placeholder 3"/>
          <p:cNvPicPr>
            <a:picLocks noGrp="1" noChangeAspect="1"/>
          </p:cNvPicPr>
          <p:nvPr>
            <p:ph idx="1"/>
          </p:nvPr>
        </p:nvPicPr>
        <p:blipFill>
          <a:blip r:embed="rId2"/>
          <a:stretch>
            <a:fillRect/>
          </a:stretch>
        </p:blipFill>
        <p:spPr>
          <a:xfrm>
            <a:off x="2941983" y="2325829"/>
            <a:ext cx="7195930" cy="3950418"/>
          </a:xfrm>
          <a:prstGeom prst="rect">
            <a:avLst/>
          </a:prstGeom>
        </p:spPr>
      </p:pic>
    </p:spTree>
    <p:extLst>
      <p:ext uri="{BB962C8B-B14F-4D97-AF65-F5344CB8AC3E}">
        <p14:creationId xmlns:p14="http://schemas.microsoft.com/office/powerpoint/2010/main" val="1044573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Bad Work </a:t>
            </a:r>
            <a:r>
              <a:rPr lang="en-GB" sz="2000" dirty="0" smtClean="0"/>
              <a:t>(</a:t>
            </a:r>
            <a:r>
              <a:rPr lang="en-GB" sz="2000" dirty="0"/>
              <a:t>W</a:t>
            </a:r>
            <a:r>
              <a:rPr lang="en-GB" sz="2000" dirty="0" smtClean="0"/>
              <a:t>addell and Burton, 2006, p83 citing Coats, 2005)</a:t>
            </a:r>
            <a:endParaRPr lang="en-GB" sz="2000" dirty="0"/>
          </a:p>
        </p:txBody>
      </p:sp>
      <p:sp>
        <p:nvSpPr>
          <p:cNvPr id="3" name="Content Placeholder 2"/>
          <p:cNvSpPr>
            <a:spLocks noGrp="1"/>
          </p:cNvSpPr>
          <p:nvPr>
            <p:ph idx="1"/>
          </p:nvPr>
        </p:nvSpPr>
        <p:spPr/>
        <p:txBody>
          <a:bodyPr/>
          <a:lstStyle/>
          <a:p>
            <a:pPr marL="0" indent="0">
              <a:buNone/>
            </a:pPr>
            <a:r>
              <a:rPr lang="en-GB" dirty="0" smtClean="0"/>
              <a:t>An existing understanding of what bad jobs are:</a:t>
            </a:r>
          </a:p>
          <a:p>
            <a:r>
              <a:rPr lang="en-GB" dirty="0"/>
              <a:t>a lack of control over the pace of work and the key decisions that affect the </a:t>
            </a:r>
            <a:r>
              <a:rPr lang="en-GB" dirty="0" smtClean="0"/>
              <a:t>workplace</a:t>
            </a:r>
          </a:p>
          <a:p>
            <a:r>
              <a:rPr lang="en-GB" dirty="0" smtClean="0"/>
              <a:t>limited </a:t>
            </a:r>
            <a:r>
              <a:rPr lang="en-GB" dirty="0"/>
              <a:t>task discretion and monotonous and repetitive </a:t>
            </a:r>
            <a:r>
              <a:rPr lang="en-GB" dirty="0" smtClean="0"/>
              <a:t>work</a:t>
            </a:r>
          </a:p>
          <a:p>
            <a:r>
              <a:rPr lang="en-GB" dirty="0" smtClean="0"/>
              <a:t>Inadequate </a:t>
            </a:r>
            <a:r>
              <a:rPr lang="en-GB" dirty="0"/>
              <a:t>skill levels to cope with periods of intense </a:t>
            </a:r>
            <a:r>
              <a:rPr lang="en-GB" dirty="0" smtClean="0"/>
              <a:t>pressure</a:t>
            </a:r>
          </a:p>
          <a:p>
            <a:r>
              <a:rPr lang="en-GB" dirty="0" smtClean="0"/>
              <a:t>an </a:t>
            </a:r>
            <a:r>
              <a:rPr lang="en-GB" dirty="0"/>
              <a:t>imbalance between effort and </a:t>
            </a:r>
            <a:r>
              <a:rPr lang="en-GB" dirty="0" smtClean="0"/>
              <a:t>reward</a:t>
            </a:r>
          </a:p>
          <a:p>
            <a:r>
              <a:rPr lang="en-GB" dirty="0" smtClean="0"/>
              <a:t>limited </a:t>
            </a:r>
            <a:r>
              <a:rPr lang="en-GB" dirty="0"/>
              <a:t>“social capital” - whether informal friendship networks or formal associations like trade unions - which make workers more resilient.</a:t>
            </a:r>
          </a:p>
          <a:p>
            <a:endParaRPr lang="en-GB" dirty="0"/>
          </a:p>
        </p:txBody>
      </p:sp>
    </p:spTree>
    <p:extLst>
      <p:ext uri="{BB962C8B-B14F-4D97-AF65-F5344CB8AC3E}">
        <p14:creationId xmlns:p14="http://schemas.microsoft.com/office/powerpoint/2010/main" val="219218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Unreported World: Child Labour in Bolivia</a:t>
            </a:r>
            <a:endParaRPr lang="en-GB" dirty="0"/>
          </a:p>
        </p:txBody>
      </p:sp>
      <p:sp>
        <p:nvSpPr>
          <p:cNvPr id="3" name="Content Placeholder 2"/>
          <p:cNvSpPr>
            <a:spLocks noGrp="1"/>
          </p:cNvSpPr>
          <p:nvPr>
            <p:ph idx="1"/>
          </p:nvPr>
        </p:nvSpPr>
        <p:spPr/>
        <p:txBody>
          <a:bodyPr/>
          <a:lstStyle/>
          <a:p>
            <a:r>
              <a:rPr lang="en-GB" dirty="0">
                <a:hlinkClick r:id="rId2"/>
              </a:rPr>
              <a:t>https://</a:t>
            </a:r>
            <a:r>
              <a:rPr lang="en-GB" dirty="0" smtClean="0">
                <a:hlinkClick r:id="rId2"/>
              </a:rPr>
              <a:t>learningonscreen.ac.uk/ondemand/index.php/prog/015B75D4?bcast=47730049</a:t>
            </a:r>
            <a:r>
              <a:rPr lang="en-GB" dirty="0" smtClean="0"/>
              <a:t> </a:t>
            </a:r>
          </a:p>
          <a:p>
            <a:endParaRPr lang="en-GB" dirty="0"/>
          </a:p>
          <a:p>
            <a:pPr marL="0" indent="0">
              <a:buNone/>
            </a:pPr>
            <a:r>
              <a:rPr lang="en-GB" dirty="0" smtClean="0"/>
              <a:t>While watching this video note:</a:t>
            </a:r>
          </a:p>
          <a:p>
            <a:r>
              <a:rPr lang="en-GB" dirty="0"/>
              <a:t>T</a:t>
            </a:r>
            <a:r>
              <a:rPr lang="en-GB" dirty="0" smtClean="0"/>
              <a:t>he reasons that people choose to work in the mine</a:t>
            </a:r>
          </a:p>
          <a:p>
            <a:r>
              <a:rPr lang="en-GB" dirty="0" smtClean="0"/>
              <a:t>The actual and potential health impacts of the work</a:t>
            </a:r>
          </a:p>
          <a:p>
            <a:r>
              <a:rPr lang="en-GB" dirty="0" smtClean="0"/>
              <a:t>The safety issues that potentially affect health</a:t>
            </a:r>
          </a:p>
          <a:p>
            <a:r>
              <a:rPr lang="en-GB" dirty="0" smtClean="0"/>
              <a:t>What agents the workers are exposed </a:t>
            </a:r>
            <a:r>
              <a:rPr lang="en-GB" dirty="0" smtClean="0"/>
              <a:t>to</a:t>
            </a:r>
          </a:p>
          <a:p>
            <a:r>
              <a:rPr lang="en-GB" dirty="0" smtClean="0"/>
              <a:t>Is this bad work?</a:t>
            </a:r>
            <a:endParaRPr lang="en-GB" dirty="0" smtClean="0"/>
          </a:p>
          <a:p>
            <a:pPr marL="0" indent="0">
              <a:buNone/>
            </a:pPr>
            <a:endParaRPr lang="en-GB" dirty="0" smtClean="0"/>
          </a:p>
          <a:p>
            <a:endParaRPr lang="en-GB" dirty="0"/>
          </a:p>
        </p:txBody>
      </p:sp>
      <p:pic>
        <p:nvPicPr>
          <p:cNvPr id="4" name="Picture 3"/>
          <p:cNvPicPr>
            <a:picLocks noChangeAspect="1"/>
          </p:cNvPicPr>
          <p:nvPr/>
        </p:nvPicPr>
        <p:blipFill>
          <a:blip r:embed="rId3"/>
          <a:stretch>
            <a:fillRect/>
          </a:stretch>
        </p:blipFill>
        <p:spPr>
          <a:xfrm>
            <a:off x="8217192" y="4571998"/>
            <a:ext cx="3536747" cy="1943957"/>
          </a:xfrm>
          <a:prstGeom prst="rect">
            <a:avLst/>
          </a:prstGeom>
        </p:spPr>
      </p:pic>
    </p:spTree>
    <p:extLst>
      <p:ext uri="{BB962C8B-B14F-4D97-AF65-F5344CB8AC3E}">
        <p14:creationId xmlns:p14="http://schemas.microsoft.com/office/powerpoint/2010/main" val="312870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required to make the work of all people decent?</a:t>
            </a:r>
            <a:endParaRPr lang="en-GB" dirty="0"/>
          </a:p>
        </p:txBody>
      </p:sp>
      <p:pic>
        <p:nvPicPr>
          <p:cNvPr id="4" name="Content Placeholder 3"/>
          <p:cNvPicPr>
            <a:picLocks noGrp="1" noChangeAspect="1"/>
          </p:cNvPicPr>
          <p:nvPr>
            <p:ph idx="1"/>
          </p:nvPr>
        </p:nvPicPr>
        <p:blipFill>
          <a:blip r:embed="rId2"/>
          <a:stretch>
            <a:fillRect/>
          </a:stretch>
        </p:blipFill>
        <p:spPr>
          <a:xfrm>
            <a:off x="3606840" y="2133600"/>
            <a:ext cx="6880146" cy="3778250"/>
          </a:xfrm>
          <a:prstGeom prst="rect">
            <a:avLst/>
          </a:prstGeom>
        </p:spPr>
      </p:pic>
    </p:spTree>
    <p:extLst>
      <p:ext uri="{BB962C8B-B14F-4D97-AF65-F5344CB8AC3E}">
        <p14:creationId xmlns:p14="http://schemas.microsoft.com/office/powerpoint/2010/main" val="1851730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Decent Work?</a:t>
            </a:r>
            <a:endParaRPr lang="en-GB" dirty="0"/>
          </a:p>
        </p:txBody>
      </p:sp>
      <p:pic>
        <p:nvPicPr>
          <p:cNvPr id="4" name="Content Placeholder 3"/>
          <p:cNvPicPr>
            <a:picLocks noGrp="1" noChangeAspect="1"/>
          </p:cNvPicPr>
          <p:nvPr>
            <p:ph idx="1"/>
          </p:nvPr>
        </p:nvPicPr>
        <p:blipFill>
          <a:blip r:embed="rId2"/>
          <a:stretch>
            <a:fillRect/>
          </a:stretch>
        </p:blipFill>
        <p:spPr>
          <a:xfrm>
            <a:off x="3609925" y="2133600"/>
            <a:ext cx="6873976" cy="3778250"/>
          </a:xfrm>
          <a:prstGeom prst="rect">
            <a:avLst/>
          </a:prstGeom>
        </p:spPr>
      </p:pic>
    </p:spTree>
    <p:extLst>
      <p:ext uri="{BB962C8B-B14F-4D97-AF65-F5344CB8AC3E}">
        <p14:creationId xmlns:p14="http://schemas.microsoft.com/office/powerpoint/2010/main" val="32907004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Decent work</a:t>
            </a:r>
            <a:endParaRPr lang="en-GB" dirty="0"/>
          </a:p>
        </p:txBody>
      </p:sp>
      <p:sp>
        <p:nvSpPr>
          <p:cNvPr id="3" name="Content Placeholder 2"/>
          <p:cNvSpPr>
            <a:spLocks noGrp="1"/>
          </p:cNvSpPr>
          <p:nvPr>
            <p:ph idx="1"/>
          </p:nvPr>
        </p:nvSpPr>
        <p:spPr/>
        <p:txBody>
          <a:bodyPr/>
          <a:lstStyle/>
          <a:p>
            <a:r>
              <a:rPr lang="en-GB" i="1" dirty="0" smtClean="0"/>
              <a:t>“Decent </a:t>
            </a:r>
            <a:r>
              <a:rPr lang="en-GB" i="1" dirty="0"/>
              <a:t>work is productive work for women and men in conditions of freedom, equality, security and human dignity</a:t>
            </a:r>
            <a:r>
              <a:rPr lang="en-GB" i="1" dirty="0" smtClean="0"/>
              <a:t>.”  </a:t>
            </a:r>
            <a:r>
              <a:rPr lang="en-GB" dirty="0" smtClean="0"/>
              <a:t>(ILO, 2011 – on Bb)</a:t>
            </a:r>
          </a:p>
          <a:p>
            <a:pPr marL="0" indent="0">
              <a:buNone/>
            </a:pPr>
            <a:endParaRPr lang="en-GB" dirty="0" smtClean="0"/>
          </a:p>
          <a:p>
            <a:r>
              <a:rPr lang="en-GB" i="1" dirty="0" smtClean="0"/>
              <a:t>“Decent </a:t>
            </a:r>
            <a:r>
              <a:rPr lang="en-GB" i="1" dirty="0"/>
              <a:t>work means opportunities for everyone to get work that </a:t>
            </a:r>
            <a:r>
              <a:rPr lang="en-GB" i="1" dirty="0" smtClean="0"/>
              <a:t>is productive </a:t>
            </a:r>
            <a:r>
              <a:rPr lang="en-GB" i="1" dirty="0"/>
              <a:t>and delivers a fair income, security in the workplace and social protection for families, better prospects for personal development and social integration. It is also important that all women and men are given equal opportunities in the workplace</a:t>
            </a:r>
            <a:r>
              <a:rPr lang="en-GB" i="1" dirty="0" smtClean="0"/>
              <a:t>.”  </a:t>
            </a:r>
            <a:r>
              <a:rPr lang="en-GB" dirty="0" smtClean="0"/>
              <a:t>(UN, 2018)</a:t>
            </a:r>
          </a:p>
          <a:p>
            <a:r>
              <a:rPr lang="en-GB" dirty="0">
                <a:hlinkClick r:id="rId2"/>
              </a:rPr>
              <a:t>https://youtu.be/mZpyJwevPqc</a:t>
            </a:r>
            <a:endParaRPr lang="en-GB" i="1" dirty="0"/>
          </a:p>
        </p:txBody>
      </p:sp>
    </p:spTree>
    <p:extLst>
      <p:ext uri="{BB962C8B-B14F-4D97-AF65-F5344CB8AC3E}">
        <p14:creationId xmlns:p14="http://schemas.microsoft.com/office/powerpoint/2010/main" val="417001869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638</TotalTime>
  <Words>2236</Words>
  <Application>Microsoft Macintosh PowerPoint</Application>
  <PresentationFormat>Custom</PresentationFormat>
  <Paragraphs>191</Paragraphs>
  <Slides>29</Slides>
  <Notes>2</Notes>
  <HiddenSlides>0</HiddenSlides>
  <MMClips>1</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Wisp</vt:lpstr>
      <vt:lpstr>Good Work, Balanced Work and Barriers to Work</vt:lpstr>
      <vt:lpstr>Last week:</vt:lpstr>
      <vt:lpstr>Directed Study from Last week - Britain’s Hardest Workers; Inside the low wage economy </vt:lpstr>
      <vt:lpstr>Describe your worst job ever. What made it the worst job ever? How could it be improved?</vt:lpstr>
      <vt:lpstr>Bad Work (Waddell and Burton, 2006, p83 citing Coats, 2005)</vt:lpstr>
      <vt:lpstr>Unreported World: Child Labour in Bolivia</vt:lpstr>
      <vt:lpstr>What is required to make the work of all people decent?</vt:lpstr>
      <vt:lpstr>What is Decent Work?</vt:lpstr>
      <vt:lpstr>Decent work</vt:lpstr>
      <vt:lpstr>Sustainable Development Goal 8</vt:lpstr>
      <vt:lpstr>PowerPoint Presentation</vt:lpstr>
      <vt:lpstr>Break Time</vt:lpstr>
      <vt:lpstr>What is Good Work? Is it the same as decent work?</vt:lpstr>
      <vt:lpstr>Good Work(Waddell and Burton, 2006, p83 citing Coats, 2005)</vt:lpstr>
      <vt:lpstr>The Taylor Review - Summary (2017, p6)</vt:lpstr>
      <vt:lpstr>The Taylor Review (2017)</vt:lpstr>
      <vt:lpstr>PowerPoint Presentation</vt:lpstr>
      <vt:lpstr>Good Work (Balaram and Wallace-Stephens - RSA, 2018, p19)</vt:lpstr>
      <vt:lpstr>What aspects of the job do you believe that modern UK workforce perceive as most important?</vt:lpstr>
      <vt:lpstr>PowerPoint Presentation</vt:lpstr>
      <vt:lpstr>The Government Response to The Taylor Review (2018)</vt:lpstr>
      <vt:lpstr>Barriers to Work</vt:lpstr>
      <vt:lpstr>Barriers to Work (Tristi’s thoughts)</vt:lpstr>
      <vt:lpstr>Improving Lives: The future of work, health and disability (Department of Health and Department of Work and Pensions, 2017) </vt:lpstr>
      <vt:lpstr>Improving Lives: The future of work, health and disability (Department of Health and Department of Work and Pensions, 2017) </vt:lpstr>
      <vt:lpstr>Improving Lives: The future of work, health and disability (Department of Health and Department of Work and Pensions, 2017) </vt:lpstr>
      <vt:lpstr>Interventions at Population Level (PHE, 2018)</vt:lpstr>
      <vt:lpstr>How are we going to achieve health and wellbeing for all in the workplace?</vt:lpstr>
      <vt:lpstr>Directed Activity</vt:lpstr>
    </vt:vector>
  </TitlesOfParts>
  <Company>Canterbury Christ Church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Work, Balanced Work and Barriers to Work</dc:title>
  <dc:creator>Brownett, Tristi (tristi.brownett@canterbury.ac.uk)</dc:creator>
  <cp:lastModifiedBy>Tristi Brownett</cp:lastModifiedBy>
  <cp:revision>41</cp:revision>
  <dcterms:created xsi:type="dcterms:W3CDTF">2018-09-25T12:00:30Z</dcterms:created>
  <dcterms:modified xsi:type="dcterms:W3CDTF">2018-09-30T15:47:07Z</dcterms:modified>
</cp:coreProperties>
</file>